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60" r:id="rId6"/>
    <p:sldId id="265" r:id="rId7"/>
    <p:sldId id="261" r:id="rId8"/>
    <p:sldId id="259" r:id="rId9"/>
    <p:sldId id="262"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B4A6"/>
    <a:srgbClr val="CDCCBF"/>
    <a:srgbClr val="E0DFD4"/>
    <a:srgbClr val="F0ED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14" autoAdjust="0"/>
    <p:restoredTop sz="94660"/>
  </p:normalViewPr>
  <p:slideViewPr>
    <p:cSldViewPr snapToGrid="0">
      <p:cViewPr varScale="1">
        <p:scale>
          <a:sx n="114" d="100"/>
          <a:sy n="114" d="100"/>
        </p:scale>
        <p:origin x="121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1/23/2023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1/23/2023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1/23/2023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1/23/2023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1/23/2023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B13C-0DC4-4345-94E8-524CBC76E3C6}"/>
              </a:ext>
            </a:extLst>
          </p:cNvPr>
          <p:cNvSpPr>
            <a:spLocks noGrp="1"/>
          </p:cNvSpPr>
          <p:nvPr>
            <p:ph type="ctrTitle"/>
          </p:nvPr>
        </p:nvSpPr>
        <p:spPr>
          <a:xfrm>
            <a:off x="1132114" y="1655600"/>
            <a:ext cx="9875520" cy="1346680"/>
          </a:xfrm>
        </p:spPr>
        <p:txBody>
          <a:bodyPr/>
          <a:lstStyle/>
          <a:p>
            <a:pPr>
              <a:lnSpc>
                <a:spcPct val="107000"/>
              </a:lnSpc>
              <a:spcAft>
                <a:spcPts val="800"/>
              </a:spcAft>
            </a:pPr>
            <a:r>
              <a:rPr lang="en-US" sz="2800" b="1" cap="none" dirty="0">
                <a:effectLst/>
                <a:latin typeface="Times New Roman" panose="02020603050405020304" pitchFamily="18" charset="0"/>
                <a:ea typeface="DengXian" panose="02010600030101010101" pitchFamily="2" charset="-122"/>
                <a:cs typeface="Times New Roman" panose="02020603050405020304" pitchFamily="18" charset="0"/>
              </a:rPr>
              <a:t>Strategy Research:                                                        Governance and Competence Perspectives</a:t>
            </a:r>
            <a:endParaRPr lang="en-US" sz="9600" cap="none" dirty="0"/>
          </a:p>
        </p:txBody>
      </p:sp>
      <p:sp>
        <p:nvSpPr>
          <p:cNvPr id="3" name="Subtitle 2">
            <a:extLst>
              <a:ext uri="{FF2B5EF4-FFF2-40B4-BE49-F238E27FC236}">
                <a16:creationId xmlns:a16="http://schemas.microsoft.com/office/drawing/2014/main" id="{A0A7D431-024B-4FCB-9DC1-ADD87285A613}"/>
              </a:ext>
            </a:extLst>
          </p:cNvPr>
          <p:cNvSpPr>
            <a:spLocks noGrp="1"/>
          </p:cNvSpPr>
          <p:nvPr>
            <p:ph type="subTitle" idx="1"/>
          </p:nvPr>
        </p:nvSpPr>
        <p:spPr>
          <a:xfrm>
            <a:off x="1132114" y="3778479"/>
            <a:ext cx="9875520" cy="1034821"/>
          </a:xfrm>
        </p:spPr>
        <p:txBody>
          <a:bodyPr/>
          <a:lstStyle/>
          <a:p>
            <a:r>
              <a:rPr lang="en-US" sz="2400" b="1" cap="none" dirty="0">
                <a:effectLst/>
                <a:latin typeface="Times New Roman" panose="02020603050405020304" pitchFamily="18" charset="0"/>
                <a:ea typeface="DengXian" panose="02010600030101010101" pitchFamily="2" charset="-122"/>
                <a:cs typeface="Times New Roman" panose="02020603050405020304" pitchFamily="18" charset="0"/>
              </a:rPr>
              <a:t>Williamson (1999)</a:t>
            </a:r>
            <a:endParaRPr lang="en-US" dirty="0"/>
          </a:p>
        </p:txBody>
      </p:sp>
    </p:spTree>
    <p:extLst>
      <p:ext uri="{BB962C8B-B14F-4D97-AF65-F5344CB8AC3E}">
        <p14:creationId xmlns:p14="http://schemas.microsoft.com/office/powerpoint/2010/main" val="1212177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9A846-EB72-472A-B52C-8D4311EACD9D}"/>
              </a:ext>
            </a:extLst>
          </p:cNvPr>
          <p:cNvSpPr>
            <a:spLocks noGrp="1"/>
          </p:cNvSpPr>
          <p:nvPr>
            <p:ph type="title"/>
          </p:nvPr>
        </p:nvSpPr>
        <p:spPr>
          <a:xfrm>
            <a:off x="1092200" y="450850"/>
            <a:ext cx="9601200" cy="742950"/>
          </a:xfrm>
        </p:spPr>
        <p:txBody>
          <a:bodyPr>
            <a:normAutofit/>
          </a:bodyPr>
          <a:lstStyle/>
          <a:p>
            <a:r>
              <a:rPr lang="en-US" sz="2800" b="1" dirty="0">
                <a:latin typeface="Times New Roman" panose="02020603050405020304" pitchFamily="18" charset="0"/>
                <a:ea typeface="Tahoma" panose="020B0604030504040204" pitchFamily="34" charset="0"/>
                <a:cs typeface="Times New Roman" panose="02020603050405020304" pitchFamily="18" charset="0"/>
              </a:rPr>
              <a:t>Questions:</a:t>
            </a:r>
          </a:p>
        </p:txBody>
      </p:sp>
      <p:sp>
        <p:nvSpPr>
          <p:cNvPr id="5" name="TextBox 4">
            <a:extLst>
              <a:ext uri="{FF2B5EF4-FFF2-40B4-BE49-F238E27FC236}">
                <a16:creationId xmlns:a16="http://schemas.microsoft.com/office/drawing/2014/main" id="{3636F14F-498C-44DF-A6D9-47B8D34EFB40}"/>
              </a:ext>
            </a:extLst>
          </p:cNvPr>
          <p:cNvSpPr txBox="1"/>
          <p:nvPr/>
        </p:nvSpPr>
        <p:spPr>
          <a:xfrm>
            <a:off x="1092200" y="1277257"/>
            <a:ext cx="10702109" cy="4247317"/>
          </a:xfrm>
          <a:prstGeom prst="rect">
            <a:avLst/>
          </a:prstGeom>
          <a:noFill/>
        </p:spPr>
        <p:txBody>
          <a:bodyPr wrap="square">
            <a:spAutoFit/>
          </a:bodyPr>
          <a:lstStyle/>
          <a:p>
            <a:r>
              <a:rPr lang="en-US" sz="2000" dirty="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 </a:t>
            </a:r>
            <a:r>
              <a:rPr lang="en-US" sz="2000" b="0" u="none" strike="noStrike" baseline="0" dirty="0">
                <a:latin typeface="Times New Roman" panose="02020603050405020304" pitchFamily="18" charset="0"/>
              </a:rPr>
              <a:t>Williamson (1999) regards TCE as a generic decision to make-or-buy while competence brings in particulars. Why not the opposite? </a:t>
            </a:r>
            <a:r>
              <a:rPr lang="en-US" sz="2000" b="1" u="none" strike="noStrike" baseline="0" dirty="0">
                <a:latin typeface="Times New Roman" panose="02020603050405020304" pitchFamily="18" charset="0"/>
              </a:rPr>
              <a:t>Can we regard competence perspective as generic and TCE as particular?</a:t>
            </a:r>
          </a:p>
          <a:p>
            <a:pPr>
              <a:spcBef>
                <a:spcPts val="600"/>
              </a:spcBef>
            </a:pPr>
            <a:r>
              <a:rPr lang="en-US" sz="2000" dirty="0">
                <a:latin typeface="Times New Roman" panose="02020603050405020304" pitchFamily="18" charset="0"/>
              </a:rPr>
              <a:t>For example, in terms of vertical integration, small firms may realize that hierarchy is a more efficient governance structure than market. However, they must get stick to the status quo because they do not have resources/capability to merge. In this way, </a:t>
            </a:r>
            <a:r>
              <a:rPr lang="en-US" sz="2000" b="1" dirty="0">
                <a:latin typeface="Times New Roman" panose="02020603050405020304" pitchFamily="18" charset="0"/>
              </a:rPr>
              <a:t>can I argue that </a:t>
            </a:r>
            <a:r>
              <a:rPr lang="en-US" sz="2000" b="1" dirty="0">
                <a:latin typeface="Times New Roman" panose="02020603050405020304" pitchFamily="18" charset="0"/>
                <a:sym typeface="Wingdings" panose="05000000000000000000" pitchFamily="2" charset="2"/>
              </a:rPr>
              <a:t>having the option to choose make-or-buy is a ramification of competence?</a:t>
            </a:r>
          </a:p>
          <a:p>
            <a:endParaRPr lang="en-US" sz="2000" dirty="0">
              <a:latin typeface="Times New Roman" panose="02020603050405020304" pitchFamily="18" charset="0"/>
              <a:sym typeface="Wingdings" panose="05000000000000000000" pitchFamily="2" charset="2"/>
            </a:endParaRPr>
          </a:p>
          <a:p>
            <a:r>
              <a:rPr lang="en-US" sz="2000" b="1" dirty="0">
                <a:solidFill>
                  <a:schemeClr val="tx1"/>
                </a:solidFill>
                <a:latin typeface="Times New Roman" panose="02020603050405020304" pitchFamily="18" charset="0"/>
                <a:cs typeface="Times New Roman" panose="02020603050405020304" pitchFamily="18" charset="0"/>
              </a:rPr>
              <a:t>• Can transaction cost economics set a boundary for firms to accumulate specialized investment?</a:t>
            </a:r>
          </a:p>
          <a:p>
            <a:pPr>
              <a:spcBef>
                <a:spcPts val="600"/>
              </a:spcBef>
            </a:pPr>
            <a:r>
              <a:rPr lang="en-US" sz="2000" dirty="0">
                <a:latin typeface="Times New Roman" panose="02020603050405020304" pitchFamily="18" charset="0"/>
                <a:ea typeface="DengXian" panose="02010600030101010101" pitchFamily="2" charset="-122"/>
              </a:rPr>
              <a:t>Co</a:t>
            </a:r>
            <a:r>
              <a:rPr lang="en-US" sz="2000" dirty="0">
                <a:effectLst/>
                <a:latin typeface="Times New Roman" panose="02020603050405020304" pitchFamily="18" charset="0"/>
                <a:ea typeface="DengXian" panose="02010600030101010101" pitchFamily="2" charset="-122"/>
              </a:rPr>
              <a:t>mpetence perspective suggests that with specialized investment/resource, firms can gain competence. However, in the combination of </a:t>
            </a:r>
            <a:r>
              <a:rPr lang="en-US" sz="2000" dirty="0">
                <a:latin typeface="Times New Roman" panose="02020603050405020304" pitchFamily="18" charset="0"/>
                <a:ea typeface="DengXian" panose="02010600030101010101" pitchFamily="2" charset="-122"/>
              </a:rPr>
              <a:t>environmental change and resource dependence, the accumulation of (prior) specialized investment may impede the firm’s ability to adapt. Then, can TCE, which focuses on adaptation, help answer what is boundaries for such an accumulation?</a:t>
            </a:r>
            <a:endParaRPr lang="en-US" sz="2000" dirty="0">
              <a:latin typeface="Times New Roman" panose="02020603050405020304" pitchFamily="18" charset="0"/>
            </a:endParaRPr>
          </a:p>
        </p:txBody>
      </p:sp>
    </p:spTree>
    <p:extLst>
      <p:ext uri="{BB962C8B-B14F-4D97-AF65-F5344CB8AC3E}">
        <p14:creationId xmlns:p14="http://schemas.microsoft.com/office/powerpoint/2010/main" val="6434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ED951-4597-B576-ACE8-07461AFA73F3}"/>
              </a:ext>
            </a:extLst>
          </p:cNvPr>
          <p:cNvSpPr>
            <a:spLocks noGrp="1"/>
          </p:cNvSpPr>
          <p:nvPr>
            <p:ph type="title"/>
          </p:nvPr>
        </p:nvSpPr>
        <p:spPr/>
        <p:txBody>
          <a:bodyPr>
            <a:normAutofit/>
          </a:bodyPr>
          <a:lstStyle/>
          <a:p>
            <a:r>
              <a:rPr lang="en-US" sz="2800" b="1" dirty="0">
                <a:latin typeface="Times New Roman" panose="02020603050405020304" pitchFamily="18" charset="0"/>
                <a:ea typeface="Tahoma" panose="020B0604030504040204" pitchFamily="34" charset="0"/>
                <a:cs typeface="Times New Roman" panose="02020603050405020304" pitchFamily="18" charset="0"/>
              </a:rPr>
              <a:t>Simple contracting scheme</a:t>
            </a:r>
            <a:br>
              <a:rPr lang="en-US" sz="2800" b="1" dirty="0">
                <a:solidFill>
                  <a:schemeClr val="tx1"/>
                </a:solidFill>
                <a:latin typeface="Times New Roman" panose="02020603050405020304" pitchFamily="18" charset="0"/>
                <a:cs typeface="Times New Roman" panose="02020603050405020304" pitchFamily="18" charset="0"/>
              </a:rPr>
            </a:br>
            <a:endParaRPr lang="en-US" sz="2800" dirty="0"/>
          </a:p>
        </p:txBody>
      </p:sp>
      <p:pic>
        <p:nvPicPr>
          <p:cNvPr id="5" name="Content Placeholder 4" descr="Diagram&#10;&#10;Description automatically generated">
            <a:extLst>
              <a:ext uri="{FF2B5EF4-FFF2-40B4-BE49-F238E27FC236}">
                <a16:creationId xmlns:a16="http://schemas.microsoft.com/office/drawing/2014/main" id="{9E2CBB74-FF07-0F92-FD9F-12E8EAFC56C2}"/>
              </a:ext>
            </a:extLst>
          </p:cNvPr>
          <p:cNvPicPr>
            <a:picLocks noGrp="1" noChangeAspect="1"/>
          </p:cNvPicPr>
          <p:nvPr>
            <p:ph idx="1"/>
          </p:nvPr>
        </p:nvPicPr>
        <p:blipFill>
          <a:blip r:embed="rId2">
            <a:clrChange>
              <a:clrFrom>
                <a:srgbClr val="FFFFFF"/>
              </a:clrFrom>
              <a:clrTo>
                <a:srgbClr val="FFFFFF">
                  <a:alpha val="0"/>
                </a:srgbClr>
              </a:clrTo>
            </a:clrChange>
            <a:duotone>
              <a:prstClr val="black"/>
              <a:schemeClr val="bg2">
                <a:lumMod val="75000"/>
                <a:tint val="45000"/>
                <a:satMod val="400000"/>
              </a:schemeClr>
            </a:duotone>
          </a:blip>
          <a:stretch>
            <a:fillRect/>
          </a:stretch>
        </p:blipFill>
        <p:spPr>
          <a:xfrm>
            <a:off x="2901761" y="1428750"/>
            <a:ext cx="6540877" cy="4493795"/>
          </a:xfrm>
        </p:spPr>
      </p:pic>
      <p:sp>
        <p:nvSpPr>
          <p:cNvPr id="7" name="TextBox 6">
            <a:extLst>
              <a:ext uri="{FF2B5EF4-FFF2-40B4-BE49-F238E27FC236}">
                <a16:creationId xmlns:a16="http://schemas.microsoft.com/office/drawing/2014/main" id="{0F45A8B4-9A99-391D-0146-A9F566207281}"/>
              </a:ext>
            </a:extLst>
          </p:cNvPr>
          <p:cNvSpPr txBox="1"/>
          <p:nvPr/>
        </p:nvSpPr>
        <p:spPr>
          <a:xfrm>
            <a:off x="3510815" y="6078354"/>
            <a:ext cx="6097604" cy="369332"/>
          </a:xfrm>
          <a:prstGeom prst="rect">
            <a:avLst/>
          </a:prstGeom>
          <a:noFill/>
        </p:spPr>
        <p:txBody>
          <a:bodyPr wrap="square">
            <a:spAutoFit/>
          </a:bodyPr>
          <a:lstStyle/>
          <a:p>
            <a:pPr algn="l">
              <a:spcBef>
                <a:spcPts val="600"/>
              </a:spcBef>
            </a:pPr>
            <a:r>
              <a:rPr lang="en-US" sz="1800" kern="1200" dirty="0">
                <a:solidFill>
                  <a:schemeClr val="dk1"/>
                </a:solidFill>
                <a:effectLst/>
                <a:latin typeface="Times New Roman" panose="02020603050405020304" pitchFamily="18" charset="0"/>
                <a:ea typeface="+mn-ea"/>
                <a:cs typeface="Times New Roman" panose="02020603050405020304" pitchFamily="18" charset="0"/>
              </a:rPr>
              <a:t>(Williamson, 1999: p. 1091)</a:t>
            </a:r>
          </a:p>
        </p:txBody>
      </p:sp>
      <p:sp>
        <p:nvSpPr>
          <p:cNvPr id="8" name="TextBox 7">
            <a:extLst>
              <a:ext uri="{FF2B5EF4-FFF2-40B4-BE49-F238E27FC236}">
                <a16:creationId xmlns:a16="http://schemas.microsoft.com/office/drawing/2014/main" id="{A9B80739-7AA2-93EC-189A-618147862C0F}"/>
              </a:ext>
            </a:extLst>
          </p:cNvPr>
          <p:cNvSpPr txBox="1"/>
          <p:nvPr/>
        </p:nvSpPr>
        <p:spPr>
          <a:xfrm>
            <a:off x="2749362" y="3930736"/>
            <a:ext cx="1938688" cy="553998"/>
          </a:xfrm>
          <a:prstGeom prst="rect">
            <a:avLst/>
          </a:prstGeom>
          <a:noFill/>
        </p:spPr>
        <p:txBody>
          <a:bodyPr wrap="square">
            <a:spAutoFit/>
          </a:bodyPr>
          <a:lstStyle/>
          <a:p>
            <a:pPr algn="l">
              <a:spcBef>
                <a:spcPts val="600"/>
              </a:spcBef>
            </a:pPr>
            <a:r>
              <a:rPr lang="en-US" sz="1500" dirty="0">
                <a:solidFill>
                  <a:schemeClr val="dk1"/>
                </a:solidFill>
                <a:latin typeface="Times New Roman" panose="02020603050405020304" pitchFamily="18" charset="0"/>
                <a:cs typeface="Times New Roman" panose="02020603050405020304" pitchFamily="18" charset="0"/>
              </a:rPr>
              <a:t>transaction specific investments</a:t>
            </a:r>
          </a:p>
        </p:txBody>
      </p:sp>
      <p:sp>
        <p:nvSpPr>
          <p:cNvPr id="9" name="TextBox 8">
            <a:extLst>
              <a:ext uri="{FF2B5EF4-FFF2-40B4-BE49-F238E27FC236}">
                <a16:creationId xmlns:a16="http://schemas.microsoft.com/office/drawing/2014/main" id="{64F51F83-BC2A-C6F2-43B2-FB42FBB68237}"/>
              </a:ext>
            </a:extLst>
          </p:cNvPr>
          <p:cNvSpPr txBox="1"/>
          <p:nvPr/>
        </p:nvSpPr>
        <p:spPr>
          <a:xfrm>
            <a:off x="2749362" y="1654244"/>
            <a:ext cx="1938688" cy="323165"/>
          </a:xfrm>
          <a:prstGeom prst="rect">
            <a:avLst/>
          </a:prstGeom>
          <a:noFill/>
        </p:spPr>
        <p:txBody>
          <a:bodyPr wrap="square">
            <a:spAutoFit/>
          </a:bodyPr>
          <a:lstStyle/>
          <a:p>
            <a:pPr algn="l">
              <a:spcBef>
                <a:spcPts val="600"/>
              </a:spcBef>
            </a:pPr>
            <a:r>
              <a:rPr lang="en-US" sz="1500" dirty="0">
                <a:solidFill>
                  <a:schemeClr val="dk1"/>
                </a:solidFill>
                <a:latin typeface="Times New Roman" panose="02020603050405020304" pitchFamily="18" charset="0"/>
                <a:cs typeface="Times New Roman" panose="02020603050405020304" pitchFamily="18" charset="0"/>
              </a:rPr>
              <a:t>no specific investment</a:t>
            </a:r>
          </a:p>
        </p:txBody>
      </p:sp>
      <p:sp>
        <p:nvSpPr>
          <p:cNvPr id="10" name="TextBox 9">
            <a:extLst>
              <a:ext uri="{FF2B5EF4-FFF2-40B4-BE49-F238E27FC236}">
                <a16:creationId xmlns:a16="http://schemas.microsoft.com/office/drawing/2014/main" id="{16AF0E5E-D55D-0A50-00EC-7264A4AADD35}"/>
              </a:ext>
            </a:extLst>
          </p:cNvPr>
          <p:cNvSpPr txBox="1"/>
          <p:nvPr/>
        </p:nvSpPr>
        <p:spPr>
          <a:xfrm>
            <a:off x="4576557" y="4686301"/>
            <a:ext cx="1400732" cy="553998"/>
          </a:xfrm>
          <a:prstGeom prst="rect">
            <a:avLst/>
          </a:prstGeom>
          <a:noFill/>
        </p:spPr>
        <p:txBody>
          <a:bodyPr wrap="square">
            <a:spAutoFit/>
          </a:bodyPr>
          <a:lstStyle/>
          <a:p>
            <a:pPr algn="l">
              <a:spcBef>
                <a:spcPts val="600"/>
              </a:spcBef>
            </a:pPr>
            <a:r>
              <a:rPr lang="en-US" sz="1500" dirty="0">
                <a:solidFill>
                  <a:schemeClr val="dk1"/>
                </a:solidFill>
                <a:latin typeface="Times New Roman" panose="02020603050405020304" pitchFamily="18" charset="0"/>
                <a:cs typeface="Times New Roman" panose="02020603050405020304" pitchFamily="18" charset="0"/>
              </a:rPr>
              <a:t>safeguard provision</a:t>
            </a:r>
          </a:p>
        </p:txBody>
      </p:sp>
      <p:sp>
        <p:nvSpPr>
          <p:cNvPr id="11" name="TextBox 10">
            <a:extLst>
              <a:ext uri="{FF2B5EF4-FFF2-40B4-BE49-F238E27FC236}">
                <a16:creationId xmlns:a16="http://schemas.microsoft.com/office/drawing/2014/main" id="{E348EFE9-1535-BD99-A772-DEE67175731C}"/>
              </a:ext>
            </a:extLst>
          </p:cNvPr>
          <p:cNvSpPr txBox="1"/>
          <p:nvPr/>
        </p:nvSpPr>
        <p:spPr>
          <a:xfrm>
            <a:off x="4576557" y="2327509"/>
            <a:ext cx="1400732" cy="553998"/>
          </a:xfrm>
          <a:prstGeom prst="rect">
            <a:avLst/>
          </a:prstGeom>
          <a:noFill/>
        </p:spPr>
        <p:txBody>
          <a:bodyPr wrap="square">
            <a:spAutoFit/>
          </a:bodyPr>
          <a:lstStyle/>
          <a:p>
            <a:pPr algn="l">
              <a:spcBef>
                <a:spcPts val="600"/>
              </a:spcBef>
            </a:pPr>
            <a:r>
              <a:rPr lang="en-US" sz="1500" dirty="0">
                <a:solidFill>
                  <a:schemeClr val="dk1"/>
                </a:solidFill>
                <a:latin typeface="Times New Roman" panose="02020603050405020304" pitchFamily="18" charset="0"/>
                <a:cs typeface="Times New Roman" panose="02020603050405020304" pitchFamily="18" charset="0"/>
              </a:rPr>
              <a:t>no safeguard features</a:t>
            </a:r>
          </a:p>
        </p:txBody>
      </p:sp>
      <p:sp>
        <p:nvSpPr>
          <p:cNvPr id="12" name="TextBox 11">
            <a:extLst>
              <a:ext uri="{FF2B5EF4-FFF2-40B4-BE49-F238E27FC236}">
                <a16:creationId xmlns:a16="http://schemas.microsoft.com/office/drawing/2014/main" id="{9C4781DB-F1CD-D6CF-77BE-175960D63EE7}"/>
              </a:ext>
            </a:extLst>
          </p:cNvPr>
          <p:cNvSpPr txBox="1"/>
          <p:nvPr/>
        </p:nvSpPr>
        <p:spPr>
          <a:xfrm>
            <a:off x="11071331" y="6263020"/>
            <a:ext cx="1210505" cy="369332"/>
          </a:xfrm>
          <a:prstGeom prst="rect">
            <a:avLst/>
          </a:prstGeom>
          <a:noFill/>
        </p:spPr>
        <p:txBody>
          <a:bodyPr wrap="square">
            <a:spAutoFit/>
          </a:bodyPr>
          <a:lstStyle/>
          <a:p>
            <a:pPr algn="l">
              <a:spcBef>
                <a:spcPts val="600"/>
              </a:spcBef>
            </a:pPr>
            <a:r>
              <a:rPr lang="en-US" sz="1800" kern="1200" dirty="0">
                <a:solidFill>
                  <a:schemeClr val="dk1"/>
                </a:solidFill>
                <a:effectLst/>
                <a:latin typeface="Times New Roman" panose="02020603050405020304" pitchFamily="18" charset="0"/>
                <a:ea typeface="+mn-ea"/>
                <a:cs typeface="Times New Roman" panose="02020603050405020304" pitchFamily="18" charset="0"/>
                <a:hlinkClick r:id="rId3" action="ppaction://hlinksldjump"/>
              </a:rPr>
              <a:t>Back</a:t>
            </a:r>
            <a:endParaRPr lang="en-US" sz="1800" kern="1200" dirty="0">
              <a:solidFill>
                <a:schemeClr val="dk1"/>
              </a:solidFill>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736806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ABD0B-A943-4D92-82A6-DB3BB25AAD3D}"/>
              </a:ext>
            </a:extLst>
          </p:cNvPr>
          <p:cNvSpPr>
            <a:spLocks noGrp="1"/>
          </p:cNvSpPr>
          <p:nvPr>
            <p:ph type="title"/>
          </p:nvPr>
        </p:nvSpPr>
        <p:spPr>
          <a:xfrm>
            <a:off x="722811" y="493412"/>
            <a:ext cx="11469189" cy="626728"/>
          </a:xfrm>
        </p:spPr>
        <p:txBody>
          <a:bodyPr>
            <a:noAutofit/>
          </a:bodyPr>
          <a:lstStyle/>
          <a:p>
            <a:pPr algn="ctr"/>
            <a:r>
              <a:rPr lang="en-US" sz="2800" b="1" dirty="0">
                <a:latin typeface="Times New Roman" panose="02020603050405020304" pitchFamily="18" charset="0"/>
                <a:ea typeface="Tahoma" panose="020B0604030504040204" pitchFamily="34" charset="0"/>
                <a:cs typeface="Times New Roman" panose="02020603050405020304" pitchFamily="18" charset="0"/>
              </a:rPr>
              <a:t>The objectives of this article</a:t>
            </a:r>
          </a:p>
        </p:txBody>
      </p:sp>
      <p:sp>
        <p:nvSpPr>
          <p:cNvPr id="5" name="TextBox 4">
            <a:extLst>
              <a:ext uri="{FF2B5EF4-FFF2-40B4-BE49-F238E27FC236}">
                <a16:creationId xmlns:a16="http://schemas.microsoft.com/office/drawing/2014/main" id="{C7788190-9BBC-42B2-9F55-76BCBC467CC0}"/>
              </a:ext>
            </a:extLst>
          </p:cNvPr>
          <p:cNvSpPr txBox="1"/>
          <p:nvPr/>
        </p:nvSpPr>
        <p:spPr>
          <a:xfrm>
            <a:off x="1586800" y="1751042"/>
            <a:ext cx="9601200" cy="3785652"/>
          </a:xfrm>
          <a:prstGeom prst="rect">
            <a:avLst/>
          </a:prstGeom>
          <a:noFill/>
        </p:spPr>
        <p:txBody>
          <a:bodyPr wrap="square">
            <a:spAutoFit/>
          </a:bodyPr>
          <a:lstStyle/>
          <a:p>
            <a:pPr algn="l"/>
            <a:r>
              <a:rPr lang="en-US" sz="2400" b="1" dirty="0">
                <a:effectLst/>
                <a:latin typeface="Times New Roman" panose="02020603050405020304" pitchFamily="18" charset="0"/>
                <a:ea typeface="DengXian" panose="02010600030101010101" pitchFamily="2" charset="-122"/>
                <a:cs typeface="Times New Roman" panose="02020603050405020304" pitchFamily="18" charset="0"/>
              </a:rPr>
              <a:t>• </a:t>
            </a:r>
            <a:r>
              <a:rPr lang="en-US" sz="2400" b="1" dirty="0">
                <a:effectLst/>
                <a:latin typeface="Times New Roman" panose="02020603050405020304" pitchFamily="18" charset="0"/>
                <a:ea typeface="DengXian" panose="02010600030101010101" pitchFamily="2" charset="-122"/>
              </a:rPr>
              <a:t>Compares two theoretical perspectives in business strategy, i.e., governance perspective and competence perspective. </a:t>
            </a:r>
          </a:p>
          <a:p>
            <a:pPr algn="l"/>
            <a:endParaRPr lang="en-US" sz="2400" dirty="0">
              <a:effectLst/>
              <a:latin typeface="Times New Roman" panose="02020603050405020304" pitchFamily="18" charset="0"/>
              <a:ea typeface="DengXian" panose="02010600030101010101" pitchFamily="2" charset="-122"/>
            </a:endParaRPr>
          </a:p>
          <a:p>
            <a:pPr algn="l"/>
            <a:r>
              <a:rPr lang="en-US" sz="2400" b="1" dirty="0">
                <a:effectLst/>
                <a:latin typeface="Times New Roman" panose="02020603050405020304" pitchFamily="18" charset="0"/>
                <a:ea typeface="DengXian" panose="02010600030101010101" pitchFamily="2" charset="-122"/>
                <a:cs typeface="Times New Roman" panose="02020603050405020304" pitchFamily="18" charset="0"/>
              </a:rPr>
              <a:t>• </a:t>
            </a:r>
            <a:r>
              <a:rPr lang="en-US" sz="2400" b="1" dirty="0">
                <a:latin typeface="Times New Roman" panose="02020603050405020304" pitchFamily="18" charset="0"/>
                <a:ea typeface="DengXian" panose="02010600030101010101" pitchFamily="2" charset="-122"/>
                <a:cs typeface="Times New Roman" panose="02020603050405020304" pitchFamily="18" charset="0"/>
              </a:rPr>
              <a:t>A</a:t>
            </a:r>
            <a:r>
              <a:rPr lang="en-US" sz="2400" b="1" dirty="0">
                <a:effectLst/>
                <a:latin typeface="Times New Roman" panose="02020603050405020304" pitchFamily="18" charset="0"/>
                <a:ea typeface="DengXian" panose="02010600030101010101" pitchFamily="2" charset="-122"/>
              </a:rPr>
              <a:t>nswers some main challenges that the competence perspective brings to the governance perspective.</a:t>
            </a:r>
          </a:p>
          <a:p>
            <a:pPr algn="l"/>
            <a:endParaRPr lang="en-US" sz="2400" b="1" dirty="0">
              <a:effectLst/>
              <a:latin typeface="Times New Roman" panose="02020603050405020304" pitchFamily="18" charset="0"/>
              <a:ea typeface="DengXian" panose="02010600030101010101" pitchFamily="2" charset="-122"/>
            </a:endParaRPr>
          </a:p>
          <a:p>
            <a:pPr algn="l"/>
            <a:r>
              <a:rPr lang="en-US" sz="2400" b="1" dirty="0">
                <a:latin typeface="Times New Roman" panose="02020603050405020304" pitchFamily="18" charset="0"/>
                <a:ea typeface="DengXian" panose="02010600030101010101" pitchFamily="2" charset="-122"/>
              </a:rPr>
              <a:t>		</a:t>
            </a:r>
            <a:r>
              <a:rPr lang="en-US" sz="2400" dirty="0">
                <a:latin typeface="Times New Roman" panose="02020603050405020304" pitchFamily="18" charset="0"/>
                <a:ea typeface="DengXian" panose="02010600030101010101" pitchFamily="2" charset="-122"/>
              </a:rPr>
              <a:t>- R</a:t>
            </a:r>
            <a:r>
              <a:rPr lang="en-US" sz="2400" dirty="0">
                <a:effectLst/>
                <a:latin typeface="Times New Roman" panose="02020603050405020304" pitchFamily="18" charset="0"/>
                <a:ea typeface="DengXian" panose="02010600030101010101" pitchFamily="2" charset="-122"/>
              </a:rPr>
              <a:t>ebut some “mistaken” challenges </a:t>
            </a:r>
          </a:p>
          <a:p>
            <a:pPr algn="l"/>
            <a:endParaRPr lang="en-US" sz="2400" dirty="0">
              <a:effectLst/>
              <a:latin typeface="Times New Roman" panose="02020603050405020304" pitchFamily="18" charset="0"/>
              <a:ea typeface="DengXian" panose="02010600030101010101" pitchFamily="2" charset="-122"/>
            </a:endParaRPr>
          </a:p>
          <a:p>
            <a:pPr algn="l"/>
            <a:r>
              <a:rPr lang="en-US" sz="2400" dirty="0">
                <a:latin typeface="Times New Roman" panose="02020603050405020304" pitchFamily="18" charset="0"/>
                <a:ea typeface="DengXian" panose="02010600030101010101" pitchFamily="2" charset="-122"/>
              </a:rPr>
              <a:t>		- Discuss </a:t>
            </a:r>
            <a:r>
              <a:rPr lang="en-US" sz="2400" dirty="0">
                <a:effectLst/>
                <a:latin typeface="Times New Roman" panose="02020603050405020304" pitchFamily="18" charset="0"/>
                <a:ea typeface="DengXian" panose="02010600030101010101" pitchFamily="2" charset="-122"/>
              </a:rPr>
              <a:t>some constructive challenges to direct some promising 				avenues for the future TCE research.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213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7A334E7-EF5C-44FA-8006-B53B0AD9C11C}"/>
              </a:ext>
            </a:extLst>
          </p:cNvPr>
          <p:cNvSpPr txBox="1"/>
          <p:nvPr/>
        </p:nvSpPr>
        <p:spPr>
          <a:xfrm>
            <a:off x="731521" y="1279435"/>
            <a:ext cx="11538856" cy="461665"/>
          </a:xfrm>
          <a:prstGeom prst="rect">
            <a:avLst/>
          </a:prstGeom>
          <a:noFill/>
        </p:spPr>
        <p:txBody>
          <a:bodyPr wrap="square">
            <a:spAutoFit/>
          </a:bodyPr>
          <a:lstStyle/>
          <a:p>
            <a:pPr algn="ctr"/>
            <a:r>
              <a:rPr lang="en-US" sz="2400" b="1" dirty="0">
                <a:solidFill>
                  <a:srgbClr val="002060"/>
                </a:solidFill>
                <a:effectLst/>
                <a:latin typeface="Times New Roman" panose="02020603050405020304" pitchFamily="18" charset="0"/>
                <a:ea typeface="DengXian" panose="02010600030101010101" pitchFamily="2" charset="-122"/>
              </a:rPr>
              <a:t>The theoretical antecedents </a:t>
            </a:r>
            <a:r>
              <a:rPr lang="en-US" sz="2400" b="1" dirty="0">
                <a:solidFill>
                  <a:srgbClr val="002060"/>
                </a:solidFill>
                <a:latin typeface="Times New Roman" panose="02020603050405020304" pitchFamily="18" charset="0"/>
                <a:ea typeface="DengXian" panose="02010600030101010101" pitchFamily="2" charset="-122"/>
              </a:rPr>
              <a:t>of the two </a:t>
            </a:r>
            <a:r>
              <a:rPr lang="en-US" sz="2400" b="1" dirty="0">
                <a:solidFill>
                  <a:srgbClr val="002060"/>
                </a:solidFill>
                <a:effectLst/>
                <a:latin typeface="Times New Roman" panose="02020603050405020304" pitchFamily="18" charset="0"/>
                <a:ea typeface="DengXian" panose="02010600030101010101" pitchFamily="2" charset="-122"/>
              </a:rPr>
              <a:t>perspectives:</a:t>
            </a:r>
            <a:endParaRPr lang="en-US" sz="2400" b="1" dirty="0">
              <a:solidFill>
                <a:srgbClr val="002060"/>
              </a:solidFill>
            </a:endParaRPr>
          </a:p>
        </p:txBody>
      </p:sp>
      <p:sp>
        <p:nvSpPr>
          <p:cNvPr id="9" name="TextBox 8">
            <a:extLst>
              <a:ext uri="{FF2B5EF4-FFF2-40B4-BE49-F238E27FC236}">
                <a16:creationId xmlns:a16="http://schemas.microsoft.com/office/drawing/2014/main" id="{A0608E98-0DF1-4FC5-BE85-B54530B060C8}"/>
              </a:ext>
            </a:extLst>
          </p:cNvPr>
          <p:cNvSpPr txBox="1"/>
          <p:nvPr/>
        </p:nvSpPr>
        <p:spPr>
          <a:xfrm>
            <a:off x="644434" y="413435"/>
            <a:ext cx="11547566" cy="954107"/>
          </a:xfrm>
          <a:prstGeom prst="rect">
            <a:avLst/>
          </a:prstGeom>
          <a:noFill/>
        </p:spPr>
        <p:txBody>
          <a:bodyPr wrap="square">
            <a:spAutoFit/>
          </a:bodyPr>
          <a:lstStyle/>
          <a:p>
            <a:pPr algn="ctr"/>
            <a:r>
              <a:rPr lang="en-US" sz="2800" b="1" dirty="0">
                <a:latin typeface="Times New Roman" panose="02020603050405020304" pitchFamily="18" charset="0"/>
                <a:ea typeface="Tahoma" panose="020B0604030504040204" pitchFamily="34" charset="0"/>
                <a:cs typeface="Times New Roman" panose="02020603050405020304" pitchFamily="18" charset="0"/>
              </a:rPr>
              <a:t>Comparison between </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g</a:t>
            </a:r>
            <a:r>
              <a:rPr lang="en-US" sz="2800" b="1" dirty="0">
                <a:solidFill>
                  <a:schemeClr val="tx1"/>
                </a:solidFill>
                <a:latin typeface="Times New Roman" panose="02020603050405020304" pitchFamily="18" charset="0"/>
                <a:cs typeface="Times New Roman" panose="02020603050405020304" pitchFamily="18" charset="0"/>
              </a:rPr>
              <a:t>overnance and competence perspectives</a:t>
            </a:r>
            <a:br>
              <a:rPr lang="en-US" sz="2800" b="1" dirty="0">
                <a:solidFill>
                  <a:schemeClr val="tx1"/>
                </a:solidFill>
                <a:latin typeface="Times New Roman" panose="02020603050405020304" pitchFamily="18" charset="0"/>
                <a:cs typeface="Times New Roman" panose="02020603050405020304" pitchFamily="18" charset="0"/>
              </a:rPr>
            </a:br>
            <a:endParaRPr lang="en-US" sz="2800" b="1" dirty="0"/>
          </a:p>
        </p:txBody>
      </p:sp>
      <p:sp>
        <p:nvSpPr>
          <p:cNvPr id="11" name="TextBox 10">
            <a:extLst>
              <a:ext uri="{FF2B5EF4-FFF2-40B4-BE49-F238E27FC236}">
                <a16:creationId xmlns:a16="http://schemas.microsoft.com/office/drawing/2014/main" id="{F755C380-BE07-42D6-A63F-BFC894F9FFA6}"/>
              </a:ext>
            </a:extLst>
          </p:cNvPr>
          <p:cNvSpPr txBox="1"/>
          <p:nvPr/>
        </p:nvSpPr>
        <p:spPr>
          <a:xfrm>
            <a:off x="731521" y="1976090"/>
            <a:ext cx="11373393" cy="2030428"/>
          </a:xfrm>
          <a:prstGeom prst="rect">
            <a:avLst/>
          </a:prstGeom>
          <a:noFill/>
        </p:spPr>
        <p:txBody>
          <a:bodyPr wrap="square">
            <a:spAutoFit/>
          </a:bodyPr>
          <a:lstStyle/>
          <a:p>
            <a:pPr>
              <a:lnSpc>
                <a:spcPct val="107000"/>
              </a:lnSpc>
              <a:spcAft>
                <a:spcPts val="800"/>
              </a:spcAft>
            </a:pPr>
            <a:r>
              <a:rPr lang="en-US" sz="2000" b="1" dirty="0">
                <a:latin typeface="Times New Roman" panose="02020603050405020304" pitchFamily="18" charset="0"/>
                <a:ea typeface="DengXian" panose="02010600030101010101" pitchFamily="2" charset="-122"/>
                <a:cs typeface="Times New Roman" panose="02020603050405020304" pitchFamily="18" charset="0"/>
              </a:rPr>
              <a:t>	</a:t>
            </a:r>
          </a:p>
          <a:p>
            <a:pPr>
              <a:lnSpc>
                <a:spcPct val="107000"/>
              </a:lnSpc>
              <a:spcAft>
                <a:spcPts val="800"/>
              </a:spcAft>
            </a:pPr>
            <a:r>
              <a:rPr lang="en-US" sz="2000" b="1" dirty="0">
                <a:latin typeface="Times New Roman" panose="02020603050405020304" pitchFamily="18" charset="0"/>
                <a:ea typeface="DengXian" panose="02010600030101010101" pitchFamily="2" charset="-122"/>
                <a:cs typeface="Times New Roman" panose="02020603050405020304" pitchFamily="18" charset="0"/>
              </a:rPr>
              <a:t>	</a:t>
            </a:r>
            <a:r>
              <a:rPr lang="en-US" sz="2000" b="1" dirty="0">
                <a:solidFill>
                  <a:srgbClr val="002060"/>
                </a:solidFill>
                <a:latin typeface="Times New Roman" panose="02020603050405020304" pitchFamily="18" charset="0"/>
                <a:ea typeface="DengXian" panose="02010600030101010101" pitchFamily="2" charset="-122"/>
                <a:cs typeface="Times New Roman" panose="02020603050405020304" pitchFamily="18" charset="0"/>
              </a:rPr>
              <a:t>Governance perspective</a:t>
            </a:r>
            <a:r>
              <a:rPr lang="en-US" sz="2000" b="1" dirty="0">
                <a:latin typeface="Times New Roman" panose="02020603050405020304" pitchFamily="18" charset="0"/>
                <a:ea typeface="DengXian" panose="02010600030101010101" pitchFamily="2" charset="-122"/>
                <a:cs typeface="Times New Roman" panose="02020603050405020304" pitchFamily="18" charset="0"/>
              </a:rPr>
              <a:t>: </a:t>
            </a:r>
            <a:r>
              <a:rPr lang="en-US" sz="2000" dirty="0">
                <a:effectLst/>
                <a:latin typeface="Times New Roman" panose="02020603050405020304" pitchFamily="18" charset="0"/>
                <a:ea typeface="DengXian" panose="02010600030101010101" pitchFamily="2" charset="-122"/>
                <a:cs typeface="Times New Roman" panose="02020603050405020304" pitchFamily="18" charset="0"/>
              </a:rPr>
              <a:t>more on the economics side</a:t>
            </a:r>
            <a:r>
              <a:rPr lang="en-US" sz="2000" dirty="0">
                <a:latin typeface="Times New Roman" panose="02020603050405020304" pitchFamily="18" charset="0"/>
                <a:ea typeface="DengXian" panose="02010600030101010101" pitchFamily="2" charset="-122"/>
                <a:cs typeface="Times New Roman" panose="02020603050405020304" pitchFamily="18" charset="0"/>
              </a:rPr>
              <a:t> (</a:t>
            </a:r>
            <a:r>
              <a:rPr lang="en-US" sz="2000" u="sng" dirty="0">
                <a:effectLst/>
                <a:latin typeface="Times New Roman" panose="02020603050405020304" pitchFamily="18" charset="0"/>
                <a:ea typeface="DengXian" panose="02010600030101010101" pitchFamily="2" charset="-122"/>
                <a:cs typeface="Times New Roman" panose="02020603050405020304" pitchFamily="18" charset="0"/>
              </a:rPr>
              <a:t>transaction</a:t>
            </a:r>
            <a:r>
              <a:rPr lang="en-US" sz="2000" dirty="0">
                <a:effectLst/>
                <a:latin typeface="Times New Roman" panose="02020603050405020304" pitchFamily="18" charset="0"/>
                <a:ea typeface="DengXian" panose="02010600030101010101" pitchFamily="2" charset="-122"/>
                <a:cs typeface="Times New Roman" panose="02020603050405020304" pitchFamily="18" charset="0"/>
              </a:rPr>
              <a:t> cost economic</a:t>
            </a:r>
            <a:r>
              <a:rPr lang="en-US" sz="2000" dirty="0">
                <a:latin typeface="Times New Roman" panose="02020603050405020304" pitchFamily="18" charset="0"/>
                <a:ea typeface="DengXian" panose="02010600030101010101" pitchFamily="2" charset="-122"/>
                <a:cs typeface="Times New Roman" panose="02020603050405020304" pitchFamily="18" charset="0"/>
              </a:rPr>
              <a:t>).</a:t>
            </a:r>
          </a:p>
          <a:p>
            <a:pPr indent="152400">
              <a:lnSpc>
                <a:spcPct val="107000"/>
              </a:lnSpc>
              <a:spcAft>
                <a:spcPts val="800"/>
              </a:spcAft>
            </a:pPr>
            <a:endParaRPr lang="en-US" sz="2000" b="1" dirty="0">
              <a:latin typeface="Times New Roman" panose="02020603050405020304" pitchFamily="18" charset="0"/>
              <a:ea typeface="DengXian" panose="02010600030101010101" pitchFamily="2" charset="-122"/>
              <a:cs typeface="Times New Roman" panose="02020603050405020304" pitchFamily="18" charset="0"/>
            </a:endParaRPr>
          </a:p>
          <a:p>
            <a:pPr indent="152400">
              <a:lnSpc>
                <a:spcPct val="107000"/>
              </a:lnSpc>
              <a:spcAft>
                <a:spcPts val="800"/>
              </a:spcAft>
            </a:pPr>
            <a:r>
              <a:rPr lang="en-US" sz="2000" b="1" dirty="0">
                <a:latin typeface="Times New Roman" panose="02020603050405020304" pitchFamily="18" charset="0"/>
                <a:ea typeface="DengXian" panose="02010600030101010101" pitchFamily="2" charset="-122"/>
                <a:cs typeface="Times New Roman" panose="02020603050405020304" pitchFamily="18" charset="0"/>
              </a:rPr>
              <a:t>	C</a:t>
            </a:r>
            <a:r>
              <a:rPr lang="en-US" sz="2000" b="1" dirty="0">
                <a:effectLst/>
                <a:latin typeface="Times New Roman" panose="02020603050405020304" pitchFamily="18" charset="0"/>
                <a:ea typeface="DengXian" panose="02010600030101010101" pitchFamily="2" charset="-122"/>
                <a:cs typeface="Times New Roman" panose="02020603050405020304" pitchFamily="18" charset="0"/>
              </a:rPr>
              <a:t>ompetence perspective: </a:t>
            </a:r>
            <a:r>
              <a:rPr lang="en-US" sz="2000" dirty="0">
                <a:effectLst/>
                <a:latin typeface="Times New Roman" panose="02020603050405020304" pitchFamily="18" charset="0"/>
                <a:ea typeface="DengXian" panose="02010600030101010101" pitchFamily="2" charset="-122"/>
                <a:cs typeface="Times New Roman" panose="02020603050405020304" pitchFamily="18" charset="0"/>
              </a:rPr>
              <a:t>more rooted in the organizational theory (e.g., behavioral theory of the firm,  	&amp; evolutionary economics…) where </a:t>
            </a:r>
            <a:r>
              <a:rPr lang="en-US" sz="2000" u="sng" dirty="0">
                <a:effectLst/>
                <a:latin typeface="Times New Roman" panose="02020603050405020304" pitchFamily="18" charset="0"/>
                <a:ea typeface="DengXian" panose="02010600030101010101" pitchFamily="2" charset="-122"/>
                <a:cs typeface="Times New Roman" panose="02020603050405020304" pitchFamily="18" charset="0"/>
              </a:rPr>
              <a:t>the process</a:t>
            </a:r>
            <a:r>
              <a:rPr lang="en-US" sz="2000" dirty="0">
                <a:effectLst/>
                <a:latin typeface="Times New Roman" panose="02020603050405020304" pitchFamily="18" charset="0"/>
                <a:ea typeface="DengXian" panose="02010600030101010101" pitchFamily="2" charset="-122"/>
                <a:cs typeface="Times New Roman" panose="02020603050405020304" pitchFamily="18" charset="0"/>
              </a:rPr>
              <a:t> is especially focused. </a:t>
            </a:r>
            <a:endParaRPr lang="en-US"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3" name="TextBox 12">
            <a:extLst>
              <a:ext uri="{FF2B5EF4-FFF2-40B4-BE49-F238E27FC236}">
                <a16:creationId xmlns:a16="http://schemas.microsoft.com/office/drawing/2014/main" id="{90F32D9A-69D7-46ED-8435-71B0F730F632}"/>
              </a:ext>
            </a:extLst>
          </p:cNvPr>
          <p:cNvSpPr txBox="1"/>
          <p:nvPr/>
        </p:nvSpPr>
        <p:spPr>
          <a:xfrm>
            <a:off x="1530350" y="4285745"/>
            <a:ext cx="9461500" cy="1631216"/>
          </a:xfrm>
          <a:prstGeom prst="rect">
            <a:avLst/>
          </a:prstGeom>
          <a:noFill/>
        </p:spPr>
        <p:txBody>
          <a:bodyPr wrap="square">
            <a:spAutoFit/>
          </a:bodyPr>
          <a:lstStyle/>
          <a:p>
            <a:endParaRPr lang="en-US" sz="2000" b="1" dirty="0">
              <a:latin typeface="Times New Roman" panose="02020603050405020304" pitchFamily="18" charset="0"/>
              <a:ea typeface="DengXian" panose="02010600030101010101" pitchFamily="2" charset="-122"/>
              <a:cs typeface="Times New Roman" panose="02020603050405020304" pitchFamily="18" charset="0"/>
            </a:endParaRPr>
          </a:p>
          <a:p>
            <a:r>
              <a:rPr lang="en-US" sz="2000" b="1" dirty="0">
                <a:latin typeface="Times New Roman" panose="02020603050405020304" pitchFamily="18" charset="0"/>
                <a:ea typeface="DengXian" panose="02010600030101010101" pitchFamily="2" charset="-122"/>
                <a:cs typeface="Times New Roman" panose="02020603050405020304" pitchFamily="18" charset="0"/>
              </a:rPr>
              <a:t>P</a:t>
            </a:r>
            <a:r>
              <a:rPr lang="en-US" sz="2000" b="1" dirty="0">
                <a:effectLst/>
                <a:latin typeface="Times New Roman" panose="02020603050405020304" pitchFamily="18" charset="0"/>
                <a:ea typeface="DengXian" panose="02010600030101010101" pitchFamily="2" charset="-122"/>
                <a:cs typeface="Times New Roman" panose="02020603050405020304" pitchFamily="18" charset="0"/>
              </a:rPr>
              <a:t>recise Comparison: </a:t>
            </a:r>
            <a:r>
              <a:rPr lang="en-US" sz="2000" dirty="0">
                <a:effectLst/>
                <a:latin typeface="Times New Roman" panose="02020603050405020304" pitchFamily="18" charset="0"/>
                <a:ea typeface="DengXian" panose="02010600030101010101" pitchFamily="2" charset="-122"/>
                <a:cs typeface="Times New Roman" panose="02020603050405020304" pitchFamily="18" charset="0"/>
              </a:rPr>
              <a:t>six </a:t>
            </a:r>
            <a:r>
              <a:rPr lang="en-US" sz="2000" dirty="0">
                <a:latin typeface="Times New Roman" panose="02020603050405020304" pitchFamily="18" charset="0"/>
                <a:ea typeface="DengXian" panose="02010600030101010101" pitchFamily="2" charset="-122"/>
                <a:cs typeface="Times New Roman" panose="02020603050405020304" pitchFamily="18" charset="0"/>
              </a:rPr>
              <a:t>key </a:t>
            </a:r>
            <a:r>
              <a:rPr lang="en-US" sz="2000" dirty="0">
                <a:effectLst/>
                <a:latin typeface="Times New Roman" panose="02020603050405020304" pitchFamily="18" charset="0"/>
                <a:ea typeface="DengXian" panose="02010600030101010101" pitchFamily="2" charset="-122"/>
                <a:cs typeface="Times New Roman" panose="02020603050405020304" pitchFamily="18" charset="0"/>
              </a:rPr>
              <a:t>moves</a:t>
            </a:r>
          </a:p>
          <a:p>
            <a:endParaRPr lang="en-US" sz="2000" dirty="0">
              <a:latin typeface="Times New Roman" panose="02020603050405020304" pitchFamily="18" charset="0"/>
              <a:ea typeface="DengXian" panose="02010600030101010101" pitchFamily="2" charset="-122"/>
              <a:cs typeface="Times New Roman" panose="02020603050405020304" pitchFamily="18" charset="0"/>
            </a:endParaRPr>
          </a:p>
          <a:p>
            <a:r>
              <a:rPr lang="en-US" sz="2000" dirty="0">
                <a:effectLst/>
                <a:latin typeface="Times New Roman" panose="02020603050405020304" pitchFamily="18" charset="0"/>
                <a:ea typeface="DengXian" panose="02010600030101010101" pitchFamily="2" charset="-122"/>
                <a:cs typeface="Times New Roman" panose="02020603050405020304" pitchFamily="18" charset="0"/>
              </a:rPr>
              <a:t>(1) human actors, (2) unit of analysis, (3)describing the firm, (4)purpose served,                        (5) empirical progress, and (6) efficiency criterion)</a:t>
            </a:r>
            <a:endParaRPr lang="en-US" sz="2000" dirty="0"/>
          </a:p>
        </p:txBody>
      </p:sp>
    </p:spTree>
    <p:extLst>
      <p:ext uri="{BB962C8B-B14F-4D97-AF65-F5344CB8AC3E}">
        <p14:creationId xmlns:p14="http://schemas.microsoft.com/office/powerpoint/2010/main" val="252784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ABD0B-A943-4D92-82A6-DB3BB25AAD3D}"/>
              </a:ext>
            </a:extLst>
          </p:cNvPr>
          <p:cNvSpPr>
            <a:spLocks noGrp="1"/>
          </p:cNvSpPr>
          <p:nvPr>
            <p:ph type="title"/>
          </p:nvPr>
        </p:nvSpPr>
        <p:spPr>
          <a:xfrm>
            <a:off x="696686" y="249572"/>
            <a:ext cx="11495314" cy="396380"/>
          </a:xfrm>
        </p:spPr>
        <p:txBody>
          <a:bodyPr>
            <a:noAutofit/>
          </a:bodyPr>
          <a:lstStyle/>
          <a:p>
            <a:pPr algn="ctr"/>
            <a:r>
              <a:rPr lang="en-US" sz="2800" b="1" dirty="0">
                <a:latin typeface="Times New Roman" panose="02020603050405020304" pitchFamily="18" charset="0"/>
                <a:ea typeface="Tahoma" panose="020B0604030504040204" pitchFamily="34" charset="0"/>
                <a:cs typeface="Times New Roman" panose="02020603050405020304" pitchFamily="18" charset="0"/>
              </a:rPr>
              <a:t>Comparison between </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g</a:t>
            </a:r>
            <a:r>
              <a:rPr lang="en-US" sz="2800" b="1" dirty="0">
                <a:solidFill>
                  <a:schemeClr val="tx1"/>
                </a:solidFill>
                <a:latin typeface="Times New Roman" panose="02020603050405020304" pitchFamily="18" charset="0"/>
                <a:cs typeface="Times New Roman" panose="02020603050405020304" pitchFamily="18" charset="0"/>
              </a:rPr>
              <a:t>overnance and competence perspectives</a:t>
            </a:r>
            <a:br>
              <a:rPr lang="en-US" sz="2800" b="1" dirty="0">
                <a:solidFill>
                  <a:schemeClr val="tx1"/>
                </a:solidFill>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Tahoma" panose="020B0604030504040204" pitchFamily="34" charset="0"/>
              <a:cs typeface="Times New Roman" panose="02020603050405020304" pitchFamily="18" charset="0"/>
            </a:endParaRPr>
          </a:p>
        </p:txBody>
      </p:sp>
      <p:graphicFrame>
        <p:nvGraphicFramePr>
          <p:cNvPr id="4" name="표 3">
            <a:extLst>
              <a:ext uri="{FF2B5EF4-FFF2-40B4-BE49-F238E27FC236}">
                <a16:creationId xmlns:a16="http://schemas.microsoft.com/office/drawing/2014/main" id="{8DE68817-8386-45B7-B520-EA5BDE1E7A02}"/>
              </a:ext>
            </a:extLst>
          </p:cNvPr>
          <p:cNvGraphicFramePr>
            <a:graphicFrameLocks noGrp="1"/>
          </p:cNvGraphicFramePr>
          <p:nvPr>
            <p:extLst>
              <p:ext uri="{D42A27DB-BD31-4B8C-83A1-F6EECF244321}">
                <p14:modId xmlns:p14="http://schemas.microsoft.com/office/powerpoint/2010/main" val="1992326153"/>
              </p:ext>
            </p:extLst>
          </p:nvPr>
        </p:nvGraphicFramePr>
        <p:xfrm>
          <a:off x="1123042" y="965683"/>
          <a:ext cx="10464800" cy="5849445"/>
        </p:xfrm>
        <a:graphic>
          <a:graphicData uri="http://schemas.openxmlformats.org/drawingml/2006/table">
            <a:tbl>
              <a:tblPr firstRow="1" bandRow="1">
                <a:tableStyleId>{5C22544A-7EE6-4342-B048-85BDC9FD1C3A}</a:tableStyleId>
              </a:tblPr>
              <a:tblGrid>
                <a:gridCol w="2255425">
                  <a:extLst>
                    <a:ext uri="{9D8B030D-6E8A-4147-A177-3AD203B41FA5}">
                      <a16:colId xmlns:a16="http://schemas.microsoft.com/office/drawing/2014/main" val="3946036675"/>
                    </a:ext>
                  </a:extLst>
                </a:gridCol>
                <a:gridCol w="4119613">
                  <a:extLst>
                    <a:ext uri="{9D8B030D-6E8A-4147-A177-3AD203B41FA5}">
                      <a16:colId xmlns:a16="http://schemas.microsoft.com/office/drawing/2014/main" val="20000"/>
                    </a:ext>
                  </a:extLst>
                </a:gridCol>
                <a:gridCol w="4089762">
                  <a:extLst>
                    <a:ext uri="{9D8B030D-6E8A-4147-A177-3AD203B41FA5}">
                      <a16:colId xmlns:a16="http://schemas.microsoft.com/office/drawing/2014/main" val="2348140578"/>
                    </a:ext>
                  </a:extLst>
                </a:gridCol>
              </a:tblGrid>
              <a:tr h="754277">
                <a:tc>
                  <a:txBody>
                    <a:bodyPr/>
                    <a:lstStyle/>
                    <a:p>
                      <a:pPr algn="l"/>
                      <a:endParaRPr lang="en-US" sz="2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2060"/>
                          </a:solidFill>
                          <a:latin typeface="Times New Roman" panose="02020603050405020304" pitchFamily="18" charset="0"/>
                          <a:cs typeface="Times New Roman" panose="02020603050405020304" pitchFamily="18" charset="0"/>
                        </a:rPr>
                        <a:t>Governance Perspective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2060"/>
                          </a:solidFill>
                          <a:latin typeface="Times New Roman" panose="02020603050405020304" pitchFamily="18" charset="0"/>
                          <a:cs typeface="Times New Roman" panose="02020603050405020304" pitchFamily="18" charset="0"/>
                        </a:rPr>
                        <a:t>Competence Perspective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72983">
                <a:tc rowSpan="2">
                  <a:txBody>
                    <a:bodyPr/>
                    <a:lstStyle/>
                    <a:p>
                      <a:pPr algn="l"/>
                      <a:r>
                        <a:rPr lang="en-US" sz="2000" b="1" dirty="0">
                          <a:solidFill>
                            <a:srgbClr val="002060"/>
                          </a:solidFill>
                          <a:latin typeface="Times New Roman" panose="02020603050405020304" pitchFamily="18" charset="0"/>
                          <a:cs typeface="Times New Roman" panose="02020603050405020304" pitchFamily="18" charset="0"/>
                        </a:rPr>
                        <a:t>Human actor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000" b="1" dirty="0">
                          <a:solidFill>
                            <a:schemeClr val="tx1"/>
                          </a:solidFill>
                          <a:latin typeface="Times New Roman" panose="02020603050405020304" pitchFamily="18" charset="0"/>
                          <a:cs typeface="Times New Roman" panose="02020603050405020304" pitchFamily="18" charset="0"/>
                        </a:rPr>
                        <a:t>Common ground: bounded rationality </a:t>
                      </a:r>
                      <a:r>
                        <a:rPr lang="en-US" sz="2000" kern="1200" dirty="0">
                          <a:solidFill>
                            <a:schemeClr val="dk1"/>
                          </a:solidFill>
                          <a:effectLst/>
                          <a:latin typeface="Times New Roman" panose="02020603050405020304" pitchFamily="18" charset="0"/>
                          <a:ea typeface="+mn-ea"/>
                          <a:cs typeface="Times New Roman" panose="02020603050405020304" pitchFamily="18" charset="0"/>
                          <a:sym typeface="Wingdings" panose="05000000000000000000" pitchFamily="2" charset="2"/>
                        </a:rPr>
                        <a:t></a:t>
                      </a:r>
                      <a:r>
                        <a:rPr lang="en-US" sz="2000" b="1"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incomplete contracting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1"/>
                  </a:ext>
                </a:extLst>
              </a:tr>
              <a:tr h="2489717">
                <a:tc vMerge="1">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000" b="1" dirty="0">
                          <a:solidFill>
                            <a:schemeClr val="tx1"/>
                          </a:solidFill>
                          <a:latin typeface="Times New Roman" panose="02020603050405020304" pitchFamily="18" charset="0"/>
                          <a:cs typeface="Times New Roman" panose="02020603050405020304" pitchFamily="18" charset="0"/>
                        </a:rPr>
                        <a:t>Capacity to foresight:</a:t>
                      </a:r>
                      <a:r>
                        <a:rPr lang="en-US" sz="2000" baseline="0" dirty="0">
                          <a:solidFill>
                            <a:schemeClr val="tx1"/>
                          </a:solidFill>
                          <a:latin typeface="Times New Roman" panose="02020603050405020304" pitchFamily="18" charset="0"/>
                          <a:cs typeface="Times New Roman" panose="02020603050405020304" pitchFamily="18" charset="0"/>
                        </a:rPr>
                        <a:t> use               ex-ante governance design to avoid ex-post hazards </a:t>
                      </a:r>
                    </a:p>
                    <a:p>
                      <a:pPr algn="l">
                        <a:spcBef>
                          <a:spcPts val="1200"/>
                        </a:spcBef>
                      </a:pPr>
                      <a:r>
                        <a:rPr lang="en-US" sz="2000" b="1" dirty="0">
                          <a:solidFill>
                            <a:schemeClr val="tx1"/>
                          </a:solidFill>
                          <a:latin typeface="Times New Roman" panose="02020603050405020304" pitchFamily="18" charset="0"/>
                          <a:cs typeface="Times New Roman" panose="02020603050405020304" pitchFamily="18" charset="0"/>
                        </a:rPr>
                        <a:t>Opportunism</a:t>
                      </a:r>
                      <a:r>
                        <a:rPr lang="en-US" sz="2000" dirty="0">
                          <a:solidFill>
                            <a:schemeClr val="tx1"/>
                          </a:solidFill>
                          <a:latin typeface="Times New Roman" panose="02020603050405020304" pitchFamily="18" charset="0"/>
                          <a:cs typeface="Times New Roman" panose="02020603050405020304" pitchFamily="18" charset="0"/>
                        </a:rPr>
                        <a:t>: </a:t>
                      </a:r>
                      <a:r>
                        <a:rPr lang="en-US" sz="2000" baseline="0" dirty="0">
                          <a:solidFill>
                            <a:schemeClr val="tx1"/>
                          </a:solidFill>
                          <a:latin typeface="Times New Roman" panose="02020603050405020304" pitchFamily="18" charset="0"/>
                          <a:cs typeface="Times New Roman" panose="02020603050405020304" pitchFamily="18" charset="0"/>
                        </a:rPr>
                        <a:t>adverse selection, moral hazard, hold-up problems… (why contract is not self-enforcing)</a:t>
                      </a:r>
                      <a:endParaRPr lang="en-US" sz="2000" dirty="0">
                        <a:solidFill>
                          <a:schemeClr val="tx1"/>
                        </a:solidFill>
                        <a:latin typeface="Times New Roman" panose="02020603050405020304" pitchFamily="18" charset="0"/>
                        <a:cs typeface="Times New Roman" panose="02020603050405020304" pitchFamily="18" charset="0"/>
                      </a:endParaRPr>
                    </a:p>
                    <a:p>
                      <a:pPr algn="l"/>
                      <a:endParaRPr lang="en-US" sz="2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a:solidFill>
                            <a:schemeClr val="tx1"/>
                          </a:solidFill>
                          <a:latin typeface="Times New Roman" panose="02020603050405020304" pitchFamily="18" charset="0"/>
                          <a:cs typeface="Times New Roman" panose="02020603050405020304" pitchFamily="18" charset="0"/>
                        </a:rPr>
                        <a:t>Myopic</a:t>
                      </a:r>
                      <a:r>
                        <a:rPr lang="en-US" sz="2000" baseline="0" dirty="0">
                          <a:solidFill>
                            <a:schemeClr val="tx1"/>
                          </a:solidFill>
                          <a:latin typeface="Times New Roman" panose="02020603050405020304" pitchFamily="18" charset="0"/>
                          <a:cs typeface="Times New Roman" panose="02020603050405020304" pitchFamily="18" charset="0"/>
                        </a:rPr>
                        <a:t>: local search, learn from trial-and-error, and adapt through crises</a:t>
                      </a:r>
                    </a:p>
                    <a:p>
                      <a:pPr algn="l">
                        <a:spcBef>
                          <a:spcPts val="1200"/>
                        </a:spcBef>
                      </a:pPr>
                      <a:r>
                        <a:rPr lang="en-US" sz="2000" b="1" dirty="0">
                          <a:solidFill>
                            <a:schemeClr val="tx1"/>
                          </a:solidFill>
                          <a:latin typeface="Times New Roman" panose="02020603050405020304" pitchFamily="18" charset="0"/>
                          <a:cs typeface="Times New Roman" panose="02020603050405020304" pitchFamily="18" charset="0"/>
                        </a:rPr>
                        <a:t>Absence</a:t>
                      </a:r>
                      <a:r>
                        <a:rPr lang="en-US" sz="2000" b="1" baseline="0" dirty="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of opportunism: </a:t>
                      </a:r>
                      <a:r>
                        <a:rPr lang="en-US" sz="2000" b="0" dirty="0">
                          <a:solidFill>
                            <a:schemeClr val="tx1"/>
                          </a:solidFill>
                          <a:latin typeface="Times New Roman" panose="02020603050405020304" pitchFamily="18" charset="0"/>
                          <a:cs typeface="Times New Roman" panose="02020603050405020304" pitchFamily="18" charset="0"/>
                        </a:rPr>
                        <a:t>although subgoals of individuals are mentioned, opportunism is eschewed. </a:t>
                      </a:r>
                      <a:endParaRPr lang="en-US" sz="2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832468">
                <a:tc>
                  <a:txBody>
                    <a:bodyPr/>
                    <a:lstStyle/>
                    <a:p>
                      <a:pPr algn="l"/>
                      <a:r>
                        <a:rPr lang="en-US" sz="2000" b="1" dirty="0">
                          <a:solidFill>
                            <a:schemeClr val="tx1"/>
                          </a:solidFill>
                          <a:latin typeface="Times New Roman" panose="02020603050405020304" pitchFamily="18" charset="0"/>
                          <a:cs typeface="Times New Roman" panose="02020603050405020304" pitchFamily="18" charset="0"/>
                        </a:rPr>
                        <a:t>Unit of analysis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Times New Roman" panose="02020603050405020304" pitchFamily="18" charset="0"/>
                          <a:cs typeface="Times New Roman" panose="02020603050405020304" pitchFamily="18" charset="0"/>
                        </a:rPr>
                        <a:t>Transaction </a:t>
                      </a:r>
                      <a:r>
                        <a:rPr lang="en-US" sz="2000" b="0" dirty="0">
                          <a:solidFill>
                            <a:schemeClr val="tx1"/>
                          </a:solidFill>
                          <a:latin typeface="Times New Roman" panose="02020603050405020304" pitchFamily="18" charset="0"/>
                          <a:cs typeface="Times New Roman" panose="02020603050405020304" pitchFamily="18" charset="0"/>
                        </a:rPr>
                        <a:t>(the three attributes of the transaction: frequency, uncertainty and asset specificity)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0" i="0" u="none" strike="noStrike" baseline="0" dirty="0">
                          <a:latin typeface="Times New Roman" panose="02020603050405020304" pitchFamily="18" charset="0"/>
                        </a:rPr>
                        <a:t>Blurred unit of analysis; </a:t>
                      </a:r>
                    </a:p>
                    <a:p>
                      <a:pPr algn="l"/>
                      <a:r>
                        <a:rPr lang="en-US" sz="2000" b="0" i="0" u="none" strike="noStrike" baseline="0" dirty="0">
                          <a:latin typeface="Times New Roman" panose="02020603050405020304" pitchFamily="18" charset="0"/>
                        </a:rPr>
                        <a:t> </a:t>
                      </a:r>
                      <a:r>
                        <a:rPr lang="en-US" sz="2000" b="1" i="0" u="none" strike="noStrike" baseline="0" dirty="0">
                          <a:latin typeface="Times New Roman" panose="02020603050405020304" pitchFamily="18" charset="0"/>
                        </a:rPr>
                        <a:t>“routine” </a:t>
                      </a:r>
                      <a:r>
                        <a:rPr lang="en-US" sz="2000" b="0" i="0" u="none" strike="noStrike" baseline="0" dirty="0">
                          <a:latin typeface="Times New Roman" panose="02020603050405020304" pitchFamily="18" charset="0"/>
                        </a:rPr>
                        <a:t>as a promising candidate and akin to governance form</a:t>
                      </a:r>
                      <a:endParaRPr lang="en-US" sz="2000"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4527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표 4">
            <a:extLst>
              <a:ext uri="{FF2B5EF4-FFF2-40B4-BE49-F238E27FC236}">
                <a16:creationId xmlns:a16="http://schemas.microsoft.com/office/drawing/2014/main" id="{6ABEF19D-3F28-4A5C-A3EC-4DE75F40E60A}"/>
              </a:ext>
            </a:extLst>
          </p:cNvPr>
          <p:cNvGraphicFramePr>
            <a:graphicFrameLocks noGrp="1"/>
          </p:cNvGraphicFramePr>
          <p:nvPr>
            <p:extLst>
              <p:ext uri="{D42A27DB-BD31-4B8C-83A1-F6EECF244321}">
                <p14:modId xmlns:p14="http://schemas.microsoft.com/office/powerpoint/2010/main" val="2883428022"/>
              </p:ext>
            </p:extLst>
          </p:nvPr>
        </p:nvGraphicFramePr>
        <p:xfrm>
          <a:off x="1262541" y="1055964"/>
          <a:ext cx="10549158" cy="5590556"/>
        </p:xfrm>
        <a:graphic>
          <a:graphicData uri="http://schemas.openxmlformats.org/drawingml/2006/table">
            <a:tbl>
              <a:tblPr firstRow="1" bandRow="1">
                <a:tableStyleId>{5C22544A-7EE6-4342-B048-85BDC9FD1C3A}</a:tableStyleId>
              </a:tblPr>
              <a:tblGrid>
                <a:gridCol w="1950559">
                  <a:extLst>
                    <a:ext uri="{9D8B030D-6E8A-4147-A177-3AD203B41FA5}">
                      <a16:colId xmlns:a16="http://schemas.microsoft.com/office/drawing/2014/main" val="2888707382"/>
                    </a:ext>
                  </a:extLst>
                </a:gridCol>
                <a:gridCol w="4597400">
                  <a:extLst>
                    <a:ext uri="{9D8B030D-6E8A-4147-A177-3AD203B41FA5}">
                      <a16:colId xmlns:a16="http://schemas.microsoft.com/office/drawing/2014/main" val="20000"/>
                    </a:ext>
                  </a:extLst>
                </a:gridCol>
                <a:gridCol w="4001199">
                  <a:extLst>
                    <a:ext uri="{9D8B030D-6E8A-4147-A177-3AD203B41FA5}">
                      <a16:colId xmlns:a16="http://schemas.microsoft.com/office/drawing/2014/main" val="20002"/>
                    </a:ext>
                  </a:extLst>
                </a:gridCol>
              </a:tblGrid>
              <a:tr h="607076">
                <a:tc>
                  <a:txBody>
                    <a:bodyPr/>
                    <a:lstStyle/>
                    <a:p>
                      <a:pPr algn="ctr"/>
                      <a:endParaRPr lang="en-US" sz="2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2060"/>
                          </a:solidFill>
                          <a:latin typeface="Times New Roman" panose="02020603050405020304" pitchFamily="18" charset="0"/>
                          <a:cs typeface="Times New Roman" panose="02020603050405020304" pitchFamily="18" charset="0"/>
                        </a:rPr>
                        <a:t>Governance Perspective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2060"/>
                          </a:solidFill>
                          <a:latin typeface="Times New Roman" panose="02020603050405020304" pitchFamily="18" charset="0"/>
                          <a:cs typeface="Times New Roman" panose="02020603050405020304" pitchFamily="18" charset="0"/>
                        </a:rPr>
                        <a:t>Competence Perspective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54015">
                <a:tc>
                  <a:txBody>
                    <a:bodyPr/>
                    <a:lstStyle/>
                    <a:p>
                      <a:pPr algn="ctr"/>
                      <a:r>
                        <a:rPr lang="en-US" sz="2000" b="1" dirty="0">
                          <a:latin typeface="Times New Roman" panose="02020603050405020304" pitchFamily="18" charset="0"/>
                          <a:cs typeface="Times New Roman" panose="02020603050405020304" pitchFamily="18" charset="0"/>
                        </a:rPr>
                        <a:t>Describing the Firm</a:t>
                      </a:r>
                      <a:endParaRPr lang="en-US" sz="20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a:solidFill>
                            <a:schemeClr val="tx1"/>
                          </a:solidFill>
                          <a:latin typeface="Times New Roman" panose="02020603050405020304" pitchFamily="18" charset="0"/>
                          <a:cs typeface="Times New Roman" panose="02020603050405020304" pitchFamily="18" charset="0"/>
                        </a:rPr>
                        <a:t>Compares alternative modes of governance: firm vs market</a:t>
                      </a:r>
                    </a:p>
                    <a:p>
                      <a:pPr algn="l">
                        <a:spcBef>
                          <a:spcPts val="600"/>
                        </a:spcBef>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Contract law, incentive intensity, and administrative control </a:t>
                      </a:r>
                      <a:r>
                        <a:rPr lang="en-US" sz="2000" kern="1200" dirty="0">
                          <a:solidFill>
                            <a:schemeClr val="dk1"/>
                          </a:solidFill>
                          <a:effectLst/>
                          <a:latin typeface="Times New Roman" panose="02020603050405020304" pitchFamily="18" charset="0"/>
                          <a:ea typeface="+mn-ea"/>
                          <a:cs typeface="Times New Roman" panose="02020603050405020304" pitchFamily="18" charset="0"/>
                          <a:sym typeface="Wingdings" panose="05000000000000000000" pitchFamily="2" charset="2"/>
                        </a:rPr>
                        <a:t> </a:t>
                      </a:r>
                      <a:r>
                        <a:rPr lang="en-US" sz="2000" kern="1200" dirty="0">
                          <a:solidFill>
                            <a:schemeClr val="dk1"/>
                          </a:solidFill>
                          <a:effectLst/>
                          <a:latin typeface="Times New Roman" panose="02020603050405020304" pitchFamily="18" charset="0"/>
                          <a:ea typeface="+mn-ea"/>
                          <a:cs typeface="Times New Roman" panose="02020603050405020304" pitchFamily="18" charset="0"/>
                        </a:rPr>
                        <a:t>adaptive capacity (Williamson, 1991)</a:t>
                      </a:r>
                    </a:p>
                    <a:p>
                      <a:pPr algn="l">
                        <a:spcBef>
                          <a:spcPts val="600"/>
                        </a:spcBef>
                      </a:pPr>
                      <a:r>
                        <a:rPr lang="en-US" sz="2000" kern="1200" dirty="0">
                          <a:solidFill>
                            <a:schemeClr val="dk1"/>
                          </a:solidFill>
                          <a:effectLst/>
                          <a:latin typeface="Times New Roman" panose="02020603050405020304" pitchFamily="18" charset="0"/>
                          <a:ea typeface="+mn-ea"/>
                          <a:cs typeface="Times New Roman" panose="02020603050405020304" pitchFamily="18" charset="0"/>
                        </a:rPr>
                        <a:t>The limitation of the firm </a:t>
                      </a:r>
                      <a:r>
                        <a:rPr lang="en-US" sz="2000" kern="1200" dirty="0">
                          <a:solidFill>
                            <a:schemeClr val="dk1"/>
                          </a:solidFill>
                          <a:effectLst/>
                          <a:latin typeface="Times New Roman" panose="02020603050405020304" pitchFamily="18" charset="0"/>
                          <a:ea typeface="+mn-ea"/>
                          <a:cs typeface="Times New Roman" panose="02020603050405020304" pitchFamily="18" charset="0"/>
                          <a:sym typeface="Wingdings" panose="05000000000000000000" pitchFamily="2" charset="2"/>
                        </a:rPr>
                        <a:t> bureaucratic costs</a:t>
                      </a:r>
                    </a:p>
                    <a:p>
                      <a:pPr algn="l">
                        <a:spcBef>
                          <a:spcPts val="600"/>
                        </a:spcBef>
                      </a:pPr>
                      <a:endParaRPr lang="en-US" sz="2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a:solidFill>
                            <a:schemeClr val="tx1"/>
                          </a:solidFill>
                          <a:latin typeface="Times New Roman" panose="02020603050405020304" pitchFamily="18" charset="0"/>
                          <a:cs typeface="Times New Roman" panose="02020603050405020304" pitchFamily="18" charset="0"/>
                        </a:rPr>
                        <a:t>A bundle</a:t>
                      </a:r>
                      <a:r>
                        <a:rPr lang="en-US" sz="2000" b="1" baseline="0" dirty="0">
                          <a:solidFill>
                            <a:schemeClr val="tx1"/>
                          </a:solidFill>
                          <a:latin typeface="Times New Roman" panose="02020603050405020304" pitchFamily="18" charset="0"/>
                          <a:cs typeface="Times New Roman" panose="02020603050405020304" pitchFamily="18" charset="0"/>
                        </a:rPr>
                        <a:t> of resources/routines, </a:t>
                      </a:r>
                      <a:r>
                        <a:rPr lang="en-US" sz="2000" b="0" baseline="0" dirty="0">
                          <a:solidFill>
                            <a:schemeClr val="tx1"/>
                          </a:solidFill>
                          <a:latin typeface="Times New Roman" panose="02020603050405020304" pitchFamily="18" charset="0"/>
                          <a:cs typeface="Times New Roman" panose="02020603050405020304" pitchFamily="18" charset="0"/>
                        </a:rPr>
                        <a:t>which consists of firm’s capability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89308">
                <a:tc>
                  <a:txBody>
                    <a:bodyPr/>
                    <a:lstStyle/>
                    <a:p>
                      <a:pPr algn="ctr"/>
                      <a:r>
                        <a:rPr lang="en-US" sz="2000" b="1" dirty="0">
                          <a:latin typeface="Times New Roman" panose="02020603050405020304" pitchFamily="18" charset="0"/>
                          <a:cs typeface="Times New Roman" panose="02020603050405020304" pitchFamily="18" charset="0"/>
                        </a:rPr>
                        <a:t>Purposes served</a:t>
                      </a:r>
                      <a:endParaRPr lang="en-US" sz="20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i="0" u="none" strike="noStrike" kern="1200" baseline="0" dirty="0">
                          <a:solidFill>
                            <a:schemeClr val="dk1"/>
                          </a:solidFill>
                          <a:latin typeface="Times New Roman" panose="02020603050405020304" pitchFamily="18" charset="0"/>
                          <a:ea typeface="+mn-ea"/>
                          <a:cs typeface="Times New Roman" panose="02020603050405020304" pitchFamily="18" charset="0"/>
                        </a:rPr>
                        <a:t>Economize on bounded rationality and opportunism </a:t>
                      </a:r>
                      <a:r>
                        <a:rPr lang="en-US" sz="2000" kern="1200" dirty="0">
                          <a:solidFill>
                            <a:schemeClr val="dk1"/>
                          </a:solidFill>
                          <a:effectLst/>
                          <a:latin typeface="Times New Roman" panose="02020603050405020304" pitchFamily="18" charset="0"/>
                          <a:ea typeface="+mn-ea"/>
                          <a:cs typeface="Times New Roman" panose="02020603050405020304" pitchFamily="18" charset="0"/>
                          <a:sym typeface="Wingdings" panose="05000000000000000000" pitchFamily="2" charset="2"/>
                        </a:rPr>
                        <a:t> </a:t>
                      </a:r>
                      <a:r>
                        <a:rPr lang="en-US" sz="2000" b="1" i="0" u="none" strike="noStrike" kern="1200" baseline="0" dirty="0">
                          <a:solidFill>
                            <a:schemeClr val="dk1"/>
                          </a:solidFill>
                          <a:latin typeface="Times New Roman" panose="02020603050405020304" pitchFamily="18" charset="0"/>
                          <a:ea typeface="+mn-ea"/>
                          <a:cs typeface="Times New Roman" panose="02020603050405020304" pitchFamily="18" charset="0"/>
                        </a:rPr>
                        <a:t>min. transaction costs</a:t>
                      </a:r>
                    </a:p>
                    <a:p>
                      <a:pPr>
                        <a:spcBef>
                          <a:spcPts val="600"/>
                        </a:spcBef>
                      </a:pPr>
                      <a:r>
                        <a:rPr lang="en-US"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The discriminating alignment hypothesis: </a:t>
                      </a:r>
                    </a:p>
                    <a:p>
                      <a:r>
                        <a:rPr lang="en-US"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the match between the characteristics of transactions and the governance structures, </a:t>
                      </a:r>
                      <a:r>
                        <a:rPr lang="en-US" sz="2000" b="0" i="1" u="none" strike="noStrike" kern="1200" baseline="0" dirty="0">
                          <a:solidFill>
                            <a:schemeClr val="dk1"/>
                          </a:solidFill>
                          <a:latin typeface="Times New Roman" panose="02020603050405020304" pitchFamily="18" charset="0"/>
                          <a:ea typeface="+mn-ea"/>
                          <a:cs typeface="Times New Roman" panose="02020603050405020304" pitchFamily="18" charset="0"/>
                        </a:rPr>
                        <a:t>leading to an economizing result </a:t>
                      </a:r>
                      <a:r>
                        <a:rPr lang="en-US" sz="2000" b="0" i="0" u="none" strike="noStrike" kern="1200" baseline="0" dirty="0">
                          <a:solidFill>
                            <a:schemeClr val="dk1"/>
                          </a:solidFill>
                          <a:latin typeface="Times New Roman" panose="02020603050405020304" pitchFamily="18" charset="0"/>
                          <a:ea typeface="+mn-ea"/>
                          <a:cs typeface="Times New Roman" panose="02020603050405020304" pitchFamily="18" charset="0"/>
                          <a:hlinkClick r:id="rId2" action="ppaction://hlinksldjump"/>
                        </a:rPr>
                        <a:t>(p. 1091)</a:t>
                      </a:r>
                      <a:endParaRPr lang="en-US" sz="2000" i="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i="0" u="none" strike="noStrike" kern="1200" baseline="0" dirty="0">
                          <a:solidFill>
                            <a:schemeClr val="dk1"/>
                          </a:solidFill>
                          <a:latin typeface="Times New Roman" panose="02020603050405020304" pitchFamily="18" charset="0"/>
                          <a:ea typeface="+mn-ea"/>
                          <a:cs typeface="Times New Roman" panose="02020603050405020304" pitchFamily="18" charset="0"/>
                        </a:rPr>
                        <a:t>Differential learning</a:t>
                      </a:r>
                    </a:p>
                    <a:p>
                      <a:r>
                        <a:rPr lang="en-US" sz="2000" b="1" i="0" u="none" strike="noStrike" kern="1200" baseline="0" dirty="0">
                          <a:solidFill>
                            <a:schemeClr val="dk1"/>
                          </a:solidFill>
                          <a:latin typeface="Times New Roman" panose="02020603050405020304" pitchFamily="18" charset="0"/>
                          <a:ea typeface="+mn-ea"/>
                          <a:cs typeface="Times New Roman" panose="02020603050405020304" pitchFamily="18" charset="0"/>
                        </a:rPr>
                        <a:t>within and between firms</a:t>
                      </a:r>
                    </a:p>
                    <a:p>
                      <a:r>
                        <a:rPr lang="en-US"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‘firms exist because they can more efficiently coordinate</a:t>
                      </a:r>
                    </a:p>
                    <a:p>
                      <a:r>
                        <a:rPr lang="en-US"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collective learning processes                 than can market organization                      (Foss, 1996c: 18). </a:t>
                      </a:r>
                      <a:endParaRPr lang="en-US" sz="2000" b="0" baseline="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7119529"/>
                  </a:ext>
                </a:extLst>
              </a:tr>
            </a:tbl>
          </a:graphicData>
        </a:graphic>
      </p:graphicFrame>
      <p:sp>
        <p:nvSpPr>
          <p:cNvPr id="5" name="Title 1">
            <a:extLst>
              <a:ext uri="{FF2B5EF4-FFF2-40B4-BE49-F238E27FC236}">
                <a16:creationId xmlns:a16="http://schemas.microsoft.com/office/drawing/2014/main" id="{CDCB9CE6-765B-E3A5-65ED-53FF1D8F3FE1}"/>
              </a:ext>
            </a:extLst>
          </p:cNvPr>
          <p:cNvSpPr txBox="1">
            <a:spLocks/>
          </p:cNvSpPr>
          <p:nvPr/>
        </p:nvSpPr>
        <p:spPr>
          <a:xfrm>
            <a:off x="696686" y="249572"/>
            <a:ext cx="11495314" cy="396380"/>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n-US" sz="2800" b="1" dirty="0">
                <a:latin typeface="Times New Roman" panose="02020603050405020304" pitchFamily="18" charset="0"/>
                <a:ea typeface="Tahoma" panose="020B0604030504040204" pitchFamily="34" charset="0"/>
                <a:cs typeface="Times New Roman" panose="02020603050405020304" pitchFamily="18" charset="0"/>
              </a:rPr>
              <a:t>Comparison between </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g</a:t>
            </a:r>
            <a:r>
              <a:rPr lang="en-US" sz="2800" b="1" dirty="0">
                <a:solidFill>
                  <a:schemeClr val="tx1"/>
                </a:solidFill>
                <a:latin typeface="Times New Roman" panose="02020603050405020304" pitchFamily="18" charset="0"/>
                <a:cs typeface="Times New Roman" panose="02020603050405020304" pitchFamily="18" charset="0"/>
              </a:rPr>
              <a:t>overnance and competence perspectives</a:t>
            </a:r>
            <a:br>
              <a:rPr lang="en-US" sz="2800" b="1" dirty="0">
                <a:solidFill>
                  <a:schemeClr val="tx1"/>
                </a:solidFill>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723545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90902AD-3E0F-4A3D-BFDB-175EAB091E42}"/>
              </a:ext>
            </a:extLst>
          </p:cNvPr>
          <p:cNvSpPr txBox="1"/>
          <p:nvPr/>
        </p:nvSpPr>
        <p:spPr>
          <a:xfrm>
            <a:off x="1060450" y="1215830"/>
            <a:ext cx="10331450" cy="4616648"/>
          </a:xfrm>
          <a:prstGeom prst="rect">
            <a:avLst/>
          </a:prstGeom>
          <a:noFill/>
        </p:spPr>
        <p:txBody>
          <a:bodyPr wrap="square">
            <a:spAutoFit/>
          </a:bodyPr>
          <a:lstStyle/>
          <a:p>
            <a:pPr algn="l"/>
            <a:r>
              <a:rPr lang="en-US" sz="2000" b="1" dirty="0">
                <a:latin typeface="Times New Roman" panose="02020603050405020304" pitchFamily="18" charset="0"/>
              </a:rPr>
              <a:t>Using competence perspective to explain </a:t>
            </a:r>
            <a:r>
              <a:rPr lang="en-US" sz="2000" b="1" i="0" u="none" strike="noStrike" baseline="0" dirty="0">
                <a:latin typeface="Times New Roman" panose="02020603050405020304" pitchFamily="18" charset="0"/>
              </a:rPr>
              <a:t>the existence, structure, and boundaries of the firm:</a:t>
            </a:r>
          </a:p>
          <a:p>
            <a:pPr algn="l"/>
            <a:r>
              <a:rPr lang="en-US" sz="2000" dirty="0">
                <a:latin typeface="Times New Roman" panose="02020603050405020304" pitchFamily="18" charset="0"/>
              </a:rPr>
              <a:t>T</a:t>
            </a:r>
            <a:r>
              <a:rPr lang="en-US" sz="2000" b="0" i="0" u="none" strike="noStrike" baseline="0" dirty="0">
                <a:latin typeface="Times New Roman" panose="02020603050405020304" pitchFamily="18" charset="0"/>
              </a:rPr>
              <a:t>he principal factor is </a:t>
            </a:r>
            <a:r>
              <a:rPr lang="en-US" sz="2000" i="0" u="none" strike="noStrike" baseline="0" dirty="0">
                <a:latin typeface="Times New Roman" panose="02020603050405020304" pitchFamily="18" charset="0"/>
              </a:rPr>
              <a:t>“</a:t>
            </a:r>
            <a:r>
              <a:rPr lang="en-US" sz="2000" b="1" i="0" u="none" strike="noStrike" baseline="0" dirty="0">
                <a:latin typeface="Times New Roman" panose="02020603050405020304" pitchFamily="18" charset="0"/>
              </a:rPr>
              <a:t>the capacity of such an organization to protect and develop the competences </a:t>
            </a:r>
            <a:r>
              <a:rPr lang="en-US" sz="2000" b="0" i="0" u="none" strike="noStrike" baseline="0" dirty="0">
                <a:latin typeface="Times New Roman" panose="02020603050405020304" pitchFamily="18" charset="0"/>
              </a:rPr>
              <a:t>of the groups and individuals contained within it, in a changing environment’ (Hodgson, 1998: 189). </a:t>
            </a:r>
          </a:p>
          <a:p>
            <a:pPr algn="l"/>
            <a:endParaRPr lang="en-US" sz="2000" dirty="0">
              <a:latin typeface="Times New Roman" panose="02020603050405020304" pitchFamily="18" charset="0"/>
            </a:endParaRPr>
          </a:p>
          <a:p>
            <a:pPr algn="l"/>
            <a:r>
              <a:rPr lang="en-US" sz="2000" b="1" i="0" u="none" strike="noStrike" baseline="0" dirty="0">
                <a:latin typeface="Times New Roman" panose="02020603050405020304" pitchFamily="18" charset="0"/>
              </a:rPr>
              <a:t>Remaining question: </a:t>
            </a:r>
            <a:r>
              <a:rPr lang="en-US" sz="2000" b="0" i="0" u="none" strike="noStrike" baseline="0" dirty="0">
                <a:latin typeface="Times New Roman" panose="02020603050405020304" pitchFamily="18" charset="0"/>
              </a:rPr>
              <a:t>why a unified firm (AB) is better or worse than in two autonomous firms (A and B)?</a:t>
            </a:r>
          </a:p>
          <a:p>
            <a:pPr algn="l"/>
            <a:endParaRPr lang="en-US" sz="2000" dirty="0">
              <a:latin typeface="Times New Roman" panose="02020603050405020304" pitchFamily="18" charset="0"/>
            </a:endParaRPr>
          </a:p>
          <a:p>
            <a:pPr algn="l"/>
            <a:r>
              <a:rPr lang="en-US" sz="2000" dirty="0">
                <a:latin typeface="Times New Roman" panose="02020603050405020304" pitchFamily="18" charset="0"/>
              </a:rPr>
              <a:t>Potential answer from </a:t>
            </a:r>
            <a:r>
              <a:rPr lang="en-US" sz="1800" b="0" i="0" u="none" strike="noStrike" baseline="0" dirty="0">
                <a:latin typeface="Times New Roman" panose="02020603050405020304" pitchFamily="18" charset="0"/>
              </a:rPr>
              <a:t>Liebeskind (1996)</a:t>
            </a:r>
            <a:r>
              <a:rPr lang="en-US" sz="2000" dirty="0">
                <a:latin typeface="Times New Roman" panose="02020603050405020304" pitchFamily="18" charset="0"/>
              </a:rPr>
              <a:t>: </a:t>
            </a:r>
            <a:r>
              <a:rPr lang="en-US" dirty="0">
                <a:latin typeface="Times New Roman" panose="02020603050405020304" pitchFamily="18" charset="0"/>
              </a:rPr>
              <a:t>when </a:t>
            </a:r>
            <a:r>
              <a:rPr lang="en-US" sz="1800" b="0" i="0" u="none" strike="noStrike" baseline="0" dirty="0">
                <a:latin typeface="Times New Roman" panose="02020603050405020304" pitchFamily="18" charset="0"/>
              </a:rPr>
              <a:t>property rights for knowledge are weak, a unified firm can mitigate knowledge leakage. </a:t>
            </a:r>
            <a:r>
              <a:rPr lang="en-US" sz="1800" b="0" i="0" u="none" strike="noStrike" baseline="0" dirty="0">
                <a:latin typeface="Times New Roman" panose="02020603050405020304" pitchFamily="18" charset="0"/>
                <a:sym typeface="Wingdings" panose="05000000000000000000" pitchFamily="2" charset="2"/>
              </a:rPr>
              <a:t> </a:t>
            </a:r>
            <a:r>
              <a:rPr lang="en-US" dirty="0">
                <a:latin typeface="Times New Roman" panose="02020603050405020304" pitchFamily="18" charset="0"/>
                <a:sym typeface="Wingdings" panose="05000000000000000000" pitchFamily="2" charset="2"/>
              </a:rPr>
              <a:t>T</a:t>
            </a:r>
            <a:r>
              <a:rPr lang="en-US" sz="1800" b="0" i="0" u="none" strike="noStrike" baseline="0" dirty="0">
                <a:latin typeface="Times New Roman" panose="02020603050405020304" pitchFamily="18" charset="0"/>
              </a:rPr>
              <a:t>he comparative institutional action resides in interfirm and intrafirm differences in the mechanisms of governance</a:t>
            </a:r>
            <a:r>
              <a:rPr lang="en-US" dirty="0">
                <a:latin typeface="Times New Roman" panose="02020603050405020304" pitchFamily="18" charset="0"/>
              </a:rPr>
              <a:t> (</a:t>
            </a:r>
            <a:r>
              <a:rPr lang="en-US" u="sng" dirty="0">
                <a:latin typeface="Times New Roman" panose="02020603050405020304" pitchFamily="18" charset="0"/>
              </a:rPr>
              <a:t>transaction cost reasoning</a:t>
            </a:r>
            <a:r>
              <a:rPr lang="en-US" dirty="0">
                <a:latin typeface="Times New Roman" panose="02020603050405020304" pitchFamily="18" charset="0"/>
              </a:rPr>
              <a:t>).</a:t>
            </a:r>
            <a:endParaRPr lang="en-US" sz="1800" b="0" i="0" u="none" strike="noStrike" baseline="0" dirty="0">
              <a:latin typeface="Times New Roman" panose="02020603050405020304" pitchFamily="18" charset="0"/>
              <a:sym typeface="Wingdings" panose="05000000000000000000" pitchFamily="2" charset="2"/>
            </a:endParaRPr>
          </a:p>
          <a:p>
            <a:pPr algn="l"/>
            <a:endParaRPr lang="en-US" dirty="0">
              <a:latin typeface="Times New Roman" panose="02020603050405020304" pitchFamily="18" charset="0"/>
              <a:sym typeface="Wingdings" panose="05000000000000000000" pitchFamily="2" charset="2"/>
            </a:endParaRPr>
          </a:p>
          <a:p>
            <a:pPr algn="l"/>
            <a:r>
              <a:rPr lang="en-US" sz="2000" b="1" dirty="0">
                <a:latin typeface="Times New Roman" panose="02020603050405020304" pitchFamily="18" charset="0"/>
                <a:sym typeface="Wingdings" panose="05000000000000000000" pitchFamily="2" charset="2"/>
              </a:rPr>
              <a:t>Related question: </a:t>
            </a:r>
            <a:r>
              <a:rPr lang="en-US" sz="2000" dirty="0">
                <a:latin typeface="Times New Roman" panose="02020603050405020304" pitchFamily="18" charset="0"/>
                <a:sym typeface="Wingdings" panose="05000000000000000000" pitchFamily="2" charset="2"/>
              </a:rPr>
              <a:t>the boundaries of the firm</a:t>
            </a:r>
          </a:p>
          <a:p>
            <a:pPr algn="l"/>
            <a:endParaRPr lang="en-US" sz="2000" dirty="0">
              <a:latin typeface="Times New Roman" panose="02020603050405020304" pitchFamily="18" charset="0"/>
              <a:sym typeface="Wingdings" panose="05000000000000000000" pitchFamily="2" charset="2"/>
            </a:endParaRPr>
          </a:p>
          <a:p>
            <a:pPr algn="l"/>
            <a:r>
              <a:rPr lang="en-US" sz="2000" dirty="0">
                <a:latin typeface="Times New Roman" panose="02020603050405020304" pitchFamily="18" charset="0"/>
                <a:sym typeface="Wingdings" panose="05000000000000000000" pitchFamily="2" charset="2"/>
              </a:rPr>
              <a:t> Suggests </a:t>
            </a:r>
            <a:r>
              <a:rPr lang="en-US" sz="2000" b="1" dirty="0">
                <a:latin typeface="Times New Roman" panose="02020603050405020304" pitchFamily="18" charset="0"/>
                <a:sym typeface="Wingdings" panose="05000000000000000000" pitchFamily="2" charset="2"/>
              </a:rPr>
              <a:t>a complementary relationship </a:t>
            </a:r>
            <a:r>
              <a:rPr lang="en-US" sz="2000" dirty="0">
                <a:latin typeface="Times New Roman" panose="02020603050405020304" pitchFamily="18" charset="0"/>
                <a:sym typeface="Wingdings" panose="05000000000000000000" pitchFamily="2" charset="2"/>
              </a:rPr>
              <a:t>between governance and competence perspectives</a:t>
            </a:r>
          </a:p>
        </p:txBody>
      </p:sp>
      <p:sp>
        <p:nvSpPr>
          <p:cNvPr id="4" name="Title 1">
            <a:extLst>
              <a:ext uri="{FF2B5EF4-FFF2-40B4-BE49-F238E27FC236}">
                <a16:creationId xmlns:a16="http://schemas.microsoft.com/office/drawing/2014/main" id="{EC72D7CE-0F15-EBCA-1D70-3E106B3D28D1}"/>
              </a:ext>
            </a:extLst>
          </p:cNvPr>
          <p:cNvSpPr txBox="1">
            <a:spLocks/>
          </p:cNvSpPr>
          <p:nvPr/>
        </p:nvSpPr>
        <p:spPr>
          <a:xfrm>
            <a:off x="696686" y="249572"/>
            <a:ext cx="11317514" cy="396380"/>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n-US" sz="2800" b="1">
                <a:latin typeface="Times New Roman" panose="02020603050405020304" pitchFamily="18" charset="0"/>
                <a:ea typeface="Tahoma" panose="020B0604030504040204" pitchFamily="34" charset="0"/>
                <a:cs typeface="Times New Roman" panose="02020603050405020304" pitchFamily="18" charset="0"/>
              </a:rPr>
              <a:t>Comparison between </a:t>
            </a:r>
            <a:r>
              <a:rPr lang="en-US" sz="2800" b="1">
                <a:solidFill>
                  <a:schemeClr val="tx1"/>
                </a:solidFill>
                <a:latin typeface="Times New Roman" panose="02020603050405020304" pitchFamily="18" charset="0"/>
                <a:ea typeface="Tahoma" panose="020B0604030504040204" pitchFamily="34" charset="0"/>
                <a:cs typeface="Times New Roman" panose="02020603050405020304" pitchFamily="18" charset="0"/>
              </a:rPr>
              <a:t>g</a:t>
            </a:r>
            <a:r>
              <a:rPr lang="en-US" sz="2800" b="1">
                <a:solidFill>
                  <a:schemeClr val="tx1"/>
                </a:solidFill>
                <a:latin typeface="Times New Roman" panose="02020603050405020304" pitchFamily="18" charset="0"/>
                <a:cs typeface="Times New Roman" panose="02020603050405020304" pitchFamily="18" charset="0"/>
              </a:rPr>
              <a:t>overnance and competence perspectives</a:t>
            </a:r>
            <a:br>
              <a:rPr lang="en-US" sz="2800" b="1">
                <a:solidFill>
                  <a:schemeClr val="tx1"/>
                </a:solidFill>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52556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627BC8F-877F-495B-ADFB-0254777DB28A}"/>
              </a:ext>
            </a:extLst>
          </p:cNvPr>
          <p:cNvGraphicFramePr>
            <a:graphicFrameLocks noGrp="1"/>
          </p:cNvGraphicFramePr>
          <p:nvPr>
            <p:extLst>
              <p:ext uri="{D42A27DB-BD31-4B8C-83A1-F6EECF244321}">
                <p14:modId xmlns:p14="http://schemas.microsoft.com/office/powerpoint/2010/main" val="1701483560"/>
              </p:ext>
            </p:extLst>
          </p:nvPr>
        </p:nvGraphicFramePr>
        <p:xfrm>
          <a:off x="1320973" y="1306012"/>
          <a:ext cx="9893128" cy="4650334"/>
        </p:xfrm>
        <a:graphic>
          <a:graphicData uri="http://schemas.openxmlformats.org/drawingml/2006/table">
            <a:tbl>
              <a:tblPr firstRow="1" bandRow="1">
                <a:tableStyleId>{5C22544A-7EE6-4342-B048-85BDC9FD1C3A}</a:tableStyleId>
              </a:tblPr>
              <a:tblGrid>
                <a:gridCol w="1850818">
                  <a:extLst>
                    <a:ext uri="{9D8B030D-6E8A-4147-A177-3AD203B41FA5}">
                      <a16:colId xmlns:a16="http://schemas.microsoft.com/office/drawing/2014/main" val="517577927"/>
                    </a:ext>
                  </a:extLst>
                </a:gridCol>
                <a:gridCol w="3922028">
                  <a:extLst>
                    <a:ext uri="{9D8B030D-6E8A-4147-A177-3AD203B41FA5}">
                      <a16:colId xmlns:a16="http://schemas.microsoft.com/office/drawing/2014/main" val="3368247425"/>
                    </a:ext>
                  </a:extLst>
                </a:gridCol>
                <a:gridCol w="4120282">
                  <a:extLst>
                    <a:ext uri="{9D8B030D-6E8A-4147-A177-3AD203B41FA5}">
                      <a16:colId xmlns:a16="http://schemas.microsoft.com/office/drawing/2014/main" val="1571154933"/>
                    </a:ext>
                  </a:extLst>
                </a:gridCol>
              </a:tblGrid>
              <a:tr h="877805">
                <a:tc>
                  <a:txBody>
                    <a:bodyPr/>
                    <a:lstStyle/>
                    <a:p>
                      <a:pPr algn="l"/>
                      <a:endParaRPr lang="en-US" sz="2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2060"/>
                          </a:solidFill>
                          <a:latin typeface="Times New Roman" panose="02020603050405020304" pitchFamily="18" charset="0"/>
                          <a:cs typeface="Times New Roman" panose="02020603050405020304" pitchFamily="18" charset="0"/>
                        </a:rPr>
                        <a:t>Governance Perspective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2060"/>
                          </a:solidFill>
                          <a:latin typeface="Times New Roman" panose="02020603050405020304" pitchFamily="18" charset="0"/>
                          <a:cs typeface="Times New Roman" panose="02020603050405020304" pitchFamily="18" charset="0"/>
                        </a:rPr>
                        <a:t>Competence Perspective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953718"/>
                  </a:ext>
                </a:extLst>
              </a:tr>
              <a:tr h="1156283">
                <a:tc>
                  <a:txBody>
                    <a:bodyPr/>
                    <a:lstStyle/>
                    <a:p>
                      <a:pPr marL="0" indent="0" algn="l">
                        <a:buFont typeface="Wingdings" panose="05000000000000000000" pitchFamily="2" charset="2"/>
                        <a:buNone/>
                      </a:pPr>
                      <a:r>
                        <a:rPr lang="en-US" sz="2000" b="1" baseline="0" dirty="0">
                          <a:solidFill>
                            <a:srgbClr val="002060"/>
                          </a:solidFill>
                          <a:latin typeface="Times New Roman" panose="02020603050405020304" pitchFamily="18" charset="0"/>
                          <a:cs typeface="Times New Roman" panose="02020603050405020304" pitchFamily="18" charset="0"/>
                        </a:rPr>
                        <a:t>Empirical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aseline="0" dirty="0">
                          <a:solidFill>
                            <a:schemeClr val="tx1"/>
                          </a:solidFill>
                          <a:latin typeface="Times New Roman" panose="02020603050405020304" pitchFamily="18" charset="0"/>
                          <a:cs typeface="Times New Roman" panose="02020603050405020304" pitchFamily="18" charset="0"/>
                        </a:rPr>
                        <a:t>In progress (survey data)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dirty="0">
                          <a:solidFill>
                            <a:schemeClr val="tx1"/>
                          </a:solidFill>
                          <a:latin typeface="Times New Roman" panose="02020603050405020304" pitchFamily="18" charset="0"/>
                          <a:cs typeface="Times New Roman" panose="02020603050405020304" pitchFamily="18" charset="0"/>
                        </a:rPr>
                        <a:t>The definition of core competence:</a:t>
                      </a:r>
                    </a:p>
                    <a:p>
                      <a:pPr algn="l"/>
                      <a:r>
                        <a:rPr lang="en-US" sz="2000" dirty="0">
                          <a:solidFill>
                            <a:schemeClr val="tx1"/>
                          </a:solidFill>
                          <a:latin typeface="Times New Roman" panose="02020603050405020304" pitchFamily="18" charset="0"/>
                          <a:cs typeface="Times New Roman" panose="02020603050405020304" pitchFamily="18" charset="0"/>
                        </a:rPr>
                        <a:t>ex-post rationalization to tell a success story; </a:t>
                      </a:r>
                    </a:p>
                    <a:p>
                      <a:pPr algn="l"/>
                      <a:r>
                        <a:rPr lang="en-US" sz="20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How to</a:t>
                      </a:r>
                      <a:r>
                        <a:rPr lang="en-US" sz="2000" dirty="0">
                          <a:solidFill>
                            <a:schemeClr val="tx1"/>
                          </a:solidFill>
                          <a:latin typeface="Times New Roman" panose="02020603050405020304" pitchFamily="18" charset="0"/>
                          <a:cs typeface="Times New Roman" panose="02020603050405020304" pitchFamily="18" charset="0"/>
                        </a:rPr>
                        <a:t> operationalize core competence?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158329"/>
                  </a:ext>
                </a:extLst>
              </a:tr>
              <a:tr h="2157089">
                <a:tc>
                  <a:txBody>
                    <a:bodyPr/>
                    <a:lstStyle/>
                    <a:p>
                      <a:pPr marL="0" indent="0" algn="l">
                        <a:buFont typeface="Wingdings" panose="05000000000000000000" pitchFamily="2" charset="2"/>
                        <a:buNone/>
                      </a:pPr>
                      <a:r>
                        <a:rPr lang="en-US" sz="2000" b="1" baseline="0" dirty="0">
                          <a:solidFill>
                            <a:srgbClr val="002060"/>
                          </a:solidFill>
                          <a:latin typeface="Times New Roman" panose="02020603050405020304" pitchFamily="18" charset="0"/>
                          <a:cs typeface="Times New Roman" panose="02020603050405020304" pitchFamily="18" charset="0"/>
                        </a:rPr>
                        <a:t>Efficiency</a:t>
                      </a:r>
                      <a:r>
                        <a:rPr lang="en-US" sz="2000" b="1" baseline="0" dirty="0">
                          <a:solidFill>
                            <a:schemeClr val="tx1"/>
                          </a:solidFill>
                          <a:latin typeface="Times New Roman" panose="02020603050405020304" pitchFamily="18" charset="0"/>
                          <a:cs typeface="Times New Roman" panose="02020603050405020304" pitchFamily="18" charset="0"/>
                        </a:rPr>
                        <a:t> </a:t>
                      </a:r>
                      <a:r>
                        <a:rPr lang="en-US" sz="2000" b="1" baseline="0" dirty="0">
                          <a:solidFill>
                            <a:srgbClr val="002060"/>
                          </a:solidFill>
                          <a:latin typeface="Times New Roman" panose="02020603050405020304" pitchFamily="18" charset="0"/>
                          <a:cs typeface="Times New Roman" panose="02020603050405020304" pitchFamily="18" charset="0"/>
                        </a:rPr>
                        <a:t>criterion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i="0" dirty="0">
                          <a:solidFill>
                            <a:schemeClr val="tx1"/>
                          </a:solidFill>
                          <a:latin typeface="Times New Roman" panose="02020603050405020304" pitchFamily="18" charset="0"/>
                          <a:cs typeface="Times New Roman" panose="02020603050405020304" pitchFamily="18" charset="0"/>
                        </a:rPr>
                        <a:t>No hypothetical ideal form of organization</a:t>
                      </a:r>
                    </a:p>
                    <a:p>
                      <a:pPr algn="l"/>
                      <a:r>
                        <a:rPr lang="en-US" sz="2000" b="0" dirty="0">
                          <a:solidFill>
                            <a:schemeClr val="tx1"/>
                          </a:solidFill>
                          <a:latin typeface="Times New Roman" panose="02020603050405020304" pitchFamily="18" charset="0"/>
                          <a:cs typeface="Times New Roman" panose="02020603050405020304" pitchFamily="18" charset="0"/>
                        </a:rPr>
                        <a:t>Conceptual move with operational significance: e</a:t>
                      </a:r>
                      <a:r>
                        <a:rPr lang="en-US"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xtant condition is </a:t>
                      </a:r>
                      <a:r>
                        <a:rPr lang="en-US" sz="20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presumed to be efficient </a:t>
                      </a:r>
                      <a:r>
                        <a:rPr lang="en-US"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due to the </a:t>
                      </a:r>
                      <a:r>
                        <a:rPr lang="en-US" sz="2000" b="0" i="0" u="sng" strike="noStrike" kern="1200" baseline="0" dirty="0">
                          <a:solidFill>
                            <a:schemeClr val="dk1"/>
                          </a:solidFill>
                          <a:latin typeface="Times New Roman" panose="02020603050405020304" pitchFamily="18" charset="0"/>
                          <a:ea typeface="+mn-ea"/>
                          <a:cs typeface="Times New Roman" panose="02020603050405020304" pitchFamily="18" charset="0"/>
                        </a:rPr>
                        <a:t>remediableness criterion</a:t>
                      </a:r>
                      <a:r>
                        <a:rPr lang="en-US"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i="0" dirty="0">
                          <a:solidFill>
                            <a:schemeClr val="tx1"/>
                          </a:solidFill>
                          <a:latin typeface="Times New Roman" panose="02020603050405020304" pitchFamily="18" charset="0"/>
                          <a:cs typeface="Times New Roman" panose="02020603050405020304" pitchFamily="18" charset="0"/>
                        </a:rPr>
                        <a:t>Dynamic efficiency and somewhat inefficient</a:t>
                      </a:r>
                    </a:p>
                    <a:p>
                      <a:pPr marL="0" indent="0" algn="l">
                        <a:spcBef>
                          <a:spcPts val="1200"/>
                        </a:spcBef>
                        <a:buFont typeface="Wingdings" panose="05000000000000000000" pitchFamily="2" charset="2"/>
                        <a:buNone/>
                      </a:pPr>
                      <a:r>
                        <a:rPr lang="en-US" sz="2000" dirty="0">
                          <a:solidFill>
                            <a:schemeClr val="tx1"/>
                          </a:solidFill>
                          <a:latin typeface="Times New Roman" panose="02020603050405020304" pitchFamily="18" charset="0"/>
                          <a:cs typeface="Times New Roman" panose="02020603050405020304" pitchFamily="18" charset="0"/>
                        </a:rPr>
                        <a:t>• Learning and innovation </a:t>
                      </a:r>
                    </a:p>
                    <a:p>
                      <a:pPr marL="0" indent="0" algn="l">
                        <a:spcBef>
                          <a:spcPts val="1200"/>
                        </a:spcBef>
                        <a:buFont typeface="Wingdings" panose="05000000000000000000" pitchFamily="2" charset="2"/>
                        <a:buNone/>
                      </a:pPr>
                      <a:r>
                        <a:rPr lang="en-US" sz="2000" dirty="0">
                          <a:solidFill>
                            <a:schemeClr val="tx1"/>
                          </a:solidFill>
                          <a:latin typeface="Times New Roman" panose="02020603050405020304" pitchFamily="18" charset="0"/>
                          <a:cs typeface="Times New Roman" panose="02020603050405020304" pitchFamily="18" charset="0"/>
                        </a:rPr>
                        <a:t>• Path dependent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7706118"/>
                  </a:ext>
                </a:extLst>
              </a:tr>
            </a:tbl>
          </a:graphicData>
        </a:graphic>
      </p:graphicFrame>
      <p:sp>
        <p:nvSpPr>
          <p:cNvPr id="6" name="Title 1">
            <a:extLst>
              <a:ext uri="{FF2B5EF4-FFF2-40B4-BE49-F238E27FC236}">
                <a16:creationId xmlns:a16="http://schemas.microsoft.com/office/drawing/2014/main" id="{B622CE38-6DAD-E268-F5B2-C283B408D8F9}"/>
              </a:ext>
            </a:extLst>
          </p:cNvPr>
          <p:cNvSpPr txBox="1">
            <a:spLocks/>
          </p:cNvSpPr>
          <p:nvPr/>
        </p:nvSpPr>
        <p:spPr>
          <a:xfrm>
            <a:off x="696686" y="249572"/>
            <a:ext cx="11495314" cy="396380"/>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n-US" sz="2800" b="1" dirty="0">
                <a:latin typeface="Times New Roman" panose="02020603050405020304" pitchFamily="18" charset="0"/>
                <a:ea typeface="Tahoma" panose="020B0604030504040204" pitchFamily="34" charset="0"/>
                <a:cs typeface="Times New Roman" panose="02020603050405020304" pitchFamily="18" charset="0"/>
              </a:rPr>
              <a:t>Comparison between </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g</a:t>
            </a:r>
            <a:r>
              <a:rPr lang="en-US" sz="2800" b="1" dirty="0">
                <a:solidFill>
                  <a:schemeClr val="tx1"/>
                </a:solidFill>
                <a:latin typeface="Times New Roman" panose="02020603050405020304" pitchFamily="18" charset="0"/>
                <a:cs typeface="Times New Roman" panose="02020603050405020304" pitchFamily="18" charset="0"/>
              </a:rPr>
              <a:t>overnance and competence perspectives</a:t>
            </a:r>
            <a:br>
              <a:rPr lang="en-US" sz="2800" b="1" dirty="0">
                <a:solidFill>
                  <a:schemeClr val="tx1"/>
                </a:solidFill>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71795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ABD0B-A943-4D92-82A6-DB3BB25AAD3D}"/>
              </a:ext>
            </a:extLst>
          </p:cNvPr>
          <p:cNvSpPr>
            <a:spLocks noGrp="1"/>
          </p:cNvSpPr>
          <p:nvPr>
            <p:ph type="title"/>
          </p:nvPr>
        </p:nvSpPr>
        <p:spPr>
          <a:xfrm>
            <a:off x="643738" y="249572"/>
            <a:ext cx="11548262" cy="547382"/>
          </a:xfrm>
        </p:spPr>
        <p:txBody>
          <a:bodyPr>
            <a:noAutofit/>
          </a:bodyPr>
          <a:lstStyle/>
          <a:p>
            <a:pPr algn="ctr"/>
            <a:r>
              <a:rPr lang="en-US" sz="2800" b="1" dirty="0">
                <a:latin typeface="Times New Roman" panose="02020603050405020304" pitchFamily="18" charset="0"/>
                <a:cs typeface="Times New Roman" panose="02020603050405020304" pitchFamily="18" charset="0"/>
              </a:rPr>
              <a:t>Answers to “mistaken critiques”/challenges of TCE</a:t>
            </a:r>
            <a:endParaRPr lang="en-US" sz="28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7938510-23D4-4FEB-A326-264E04BFD608}"/>
              </a:ext>
            </a:extLst>
          </p:cNvPr>
          <p:cNvSpPr txBox="1"/>
          <p:nvPr/>
        </p:nvSpPr>
        <p:spPr>
          <a:xfrm>
            <a:off x="1098550" y="1253116"/>
            <a:ext cx="10701564" cy="4924425"/>
          </a:xfrm>
          <a:prstGeom prst="rect">
            <a:avLst/>
          </a:prstGeom>
          <a:noFill/>
        </p:spPr>
        <p:txBody>
          <a:bodyPr wrap="square">
            <a:spAutoFit/>
          </a:bodyPr>
          <a:lstStyle/>
          <a:p>
            <a:pPr marL="342900" indent="-342900" algn="l">
              <a:buAutoNum type="arabicParenBoth"/>
            </a:pPr>
            <a:r>
              <a:rPr lang="en-US" sz="2000" b="1" dirty="0">
                <a:latin typeface="Times New Roman" panose="02020603050405020304" pitchFamily="18" charset="0"/>
              </a:rPr>
              <a:t>O</a:t>
            </a:r>
            <a:r>
              <a:rPr lang="en-US" sz="2000" b="1" i="0" u="none" strike="noStrike" baseline="0" dirty="0">
                <a:latin typeface="Times New Roman" panose="02020603050405020304" pitchFamily="18" charset="0"/>
              </a:rPr>
              <a:t>pportunism</a:t>
            </a:r>
            <a:r>
              <a:rPr lang="en-US" sz="2000" b="0" i="0" u="none" strike="noStrike" baseline="0" dirty="0">
                <a:latin typeface="Times New Roman" panose="02020603050405020304" pitchFamily="18" charset="0"/>
              </a:rPr>
              <a:t> does not have the organizational consequences that have been ascribed to it</a:t>
            </a:r>
            <a:r>
              <a:rPr lang="en-US" sz="2000" dirty="0">
                <a:latin typeface="Times New Roman" panose="02020603050405020304" pitchFamily="18" charset="0"/>
              </a:rPr>
              <a:t>.</a:t>
            </a:r>
          </a:p>
          <a:p>
            <a:pPr>
              <a:spcBef>
                <a:spcPts val="1200"/>
              </a:spcBef>
            </a:pPr>
            <a:r>
              <a:rPr lang="en-US" b="1" dirty="0">
                <a:latin typeface="Times New Roman" panose="02020603050405020304" pitchFamily="18" charset="0"/>
                <a:cs typeface="Times New Roman" panose="02020603050405020304" pitchFamily="18" charset="0"/>
              </a:rPr>
              <a:t>	- The differences among alternatives of governance form </a:t>
            </a:r>
            <a:r>
              <a:rPr lang="en-US" dirty="0">
                <a:latin typeface="Times New Roman" panose="02020603050405020304" pitchFamily="18" charset="0"/>
                <a:cs typeface="Times New Roman" panose="02020603050405020304" pitchFamily="18" charset="0"/>
              </a:rPr>
              <a:t>(incentive, control, and contract law) </a:t>
            </a:r>
            <a:r>
              <a:rPr lang="en-US" b="1" dirty="0">
                <a:latin typeface="Times New Roman" panose="02020603050405020304" pitchFamily="18" charset="0"/>
                <a:cs typeface="Times New Roman" panose="02020603050405020304" pitchFamily="18" charset="0"/>
              </a:rPr>
              <a:t>will 	vanish </a:t>
            </a:r>
            <a:r>
              <a:rPr lang="en-US" dirty="0">
                <a:latin typeface="Times New Roman" panose="02020603050405020304" pitchFamily="18" charset="0"/>
                <a:cs typeface="Times New Roman" panose="02020603050405020304" pitchFamily="18" charset="0"/>
              </a:rPr>
              <a:t>if opportunism is zeroed out.</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algn="l"/>
            <a:r>
              <a:rPr lang="en-US" sz="2000" b="0" i="0" u="none" strike="noStrike" baseline="0" dirty="0">
                <a:latin typeface="Times New Roman" panose="02020603050405020304" pitchFamily="18" charset="0"/>
              </a:rPr>
              <a:t>(2) Transaction cost is </a:t>
            </a:r>
            <a:r>
              <a:rPr lang="en-US" sz="2000" b="1" i="0" u="none" strike="noStrike" baseline="0" dirty="0">
                <a:latin typeface="Times New Roman" panose="02020603050405020304" pitchFamily="18" charset="0"/>
              </a:rPr>
              <a:t>a static concept </a:t>
            </a:r>
            <a:r>
              <a:rPr lang="en-US" sz="2000" b="0" i="0" u="none" strike="noStrike" baseline="0" dirty="0">
                <a:latin typeface="Times New Roman" panose="02020603050405020304" pitchFamily="18" charset="0"/>
              </a:rPr>
              <a:t>and needs to be made dynamic.</a:t>
            </a:r>
          </a:p>
          <a:p>
            <a:pPr algn="l">
              <a:spcBef>
                <a:spcPts val="1200"/>
              </a:spcBef>
            </a:pPr>
            <a:r>
              <a:rPr lang="en-US" b="0" i="0" u="none" strike="noStrike" baseline="0" dirty="0">
                <a:latin typeface="Times New Roman" panose="02020603050405020304" pitchFamily="18" charset="0"/>
              </a:rPr>
              <a:t>	- Governance structures are predominant instruments for </a:t>
            </a:r>
            <a:r>
              <a:rPr lang="en-US" b="1" i="0" u="none" strike="noStrike" baseline="0" dirty="0">
                <a:latin typeface="Times New Roman" panose="02020603050405020304" pitchFamily="18" charset="0"/>
              </a:rPr>
              <a:t>adaptation</a:t>
            </a:r>
            <a:r>
              <a:rPr lang="en-US" b="0" i="0" u="none" strike="noStrike" baseline="0" dirty="0">
                <a:latin typeface="Times New Roman" panose="02020603050405020304" pitchFamily="18" charset="0"/>
              </a:rPr>
              <a:t>.</a:t>
            </a:r>
          </a:p>
          <a:p>
            <a:pPr algn="l"/>
            <a:r>
              <a:rPr lang="en-US" b="0" i="0" u="none" strike="noStrike" baseline="0" dirty="0">
                <a:latin typeface="Times New Roman" panose="02020603050405020304" pitchFamily="18" charset="0"/>
              </a:rPr>
              <a:t>	- TCE engages many </a:t>
            </a:r>
            <a:r>
              <a:rPr lang="en-US" b="1" i="0" u="none" strike="noStrike" baseline="0" dirty="0">
                <a:latin typeface="Times New Roman" panose="02020603050405020304" pitchFamily="18" charset="0"/>
              </a:rPr>
              <a:t>intertemporal issues</a:t>
            </a:r>
            <a:r>
              <a:rPr lang="en-US" b="0" i="0" u="none" strike="noStrike" baseline="0" dirty="0">
                <a:latin typeface="Times New Roman" panose="02020603050405020304" pitchFamily="18" charset="0"/>
              </a:rPr>
              <a:t>: </a:t>
            </a:r>
            <a:r>
              <a:rPr lang="en-US" i="0" u="none" strike="noStrike" baseline="0"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imely adaptations and timely convergence, and the 	“fundamental transformation”.</a:t>
            </a:r>
            <a:endParaRPr lang="en-US" i="0" u="none" strike="noStrike" baseline="0" dirty="0">
              <a:latin typeface="Times New Roman" panose="02020603050405020304" pitchFamily="18" charset="0"/>
            </a:endParaRPr>
          </a:p>
          <a:p>
            <a:pPr algn="l"/>
            <a:endParaRPr lang="en-US" sz="2000" dirty="0">
              <a:latin typeface="Times New Roman" panose="02020603050405020304" pitchFamily="18" charset="0"/>
            </a:endParaRPr>
          </a:p>
          <a:p>
            <a:pPr algn="l"/>
            <a:endParaRPr lang="en-US" sz="2000" dirty="0">
              <a:latin typeface="Times New Roman" panose="02020603050405020304" pitchFamily="18" charset="0"/>
            </a:endParaRPr>
          </a:p>
          <a:p>
            <a:pPr algn="l"/>
            <a:r>
              <a:rPr lang="en-US" sz="2000" b="0" i="0" u="none" strike="noStrike" baseline="0" dirty="0">
                <a:latin typeface="Times New Roman" panose="02020603050405020304" pitchFamily="18" charset="0"/>
              </a:rPr>
              <a:t>(3) Governance does not engage the issues of </a:t>
            </a:r>
            <a:r>
              <a:rPr lang="en-US" sz="2000" b="1" i="0" u="none" strike="noStrike" baseline="0" dirty="0">
                <a:latin typeface="Times New Roman" panose="02020603050405020304" pitchFamily="18" charset="0"/>
              </a:rPr>
              <a:t>management</a:t>
            </a:r>
            <a:r>
              <a:rPr lang="en-US" sz="2000" b="0" i="0" u="none" strike="noStrike" baseline="0" dirty="0">
                <a:latin typeface="Times New Roman" panose="02020603050405020304" pitchFamily="18" charset="0"/>
              </a:rPr>
              <a:t>.</a:t>
            </a:r>
          </a:p>
          <a:p>
            <a:pPr algn="l">
              <a:spcBef>
                <a:spcPts val="1200"/>
              </a:spcBef>
            </a:pPr>
            <a:r>
              <a:rPr lang="en-US" dirty="0">
                <a:latin typeface="Times New Roman" panose="02020603050405020304" pitchFamily="18" charset="0"/>
              </a:rPr>
              <a:t>	- Significant provision for management </a:t>
            </a:r>
            <a:r>
              <a:rPr lang="en-US" dirty="0">
                <a:latin typeface="Times New Roman" panose="02020603050405020304" pitchFamily="18" charset="0"/>
                <a:sym typeface="Wingdings" panose="05000000000000000000" pitchFamily="2" charset="2"/>
              </a:rPr>
              <a:t></a:t>
            </a:r>
            <a:r>
              <a:rPr lang="en-US" b="0" i="0" u="none" strike="noStrike" baseline="0" dirty="0">
                <a:latin typeface="Times New Roman" panose="02020603050405020304" pitchFamily="18" charset="0"/>
              </a:rPr>
              <a:t> firm is described as a syndrome of ‘managerial’ attributes</a:t>
            </a:r>
            <a:endParaRPr lang="en-US" dirty="0">
              <a:latin typeface="Times New Roman" panose="02020603050405020304" pitchFamily="18" charset="0"/>
            </a:endParaRPr>
          </a:p>
          <a:p>
            <a:pPr algn="l"/>
            <a:r>
              <a:rPr lang="en-US" dirty="0">
                <a:latin typeface="Times New Roman" panose="02020603050405020304" pitchFamily="18" charset="0"/>
              </a:rPr>
              <a:t>	e.g., </a:t>
            </a:r>
            <a:r>
              <a:rPr lang="en-US" b="1" i="0" u="none" strike="noStrike" baseline="0" dirty="0">
                <a:latin typeface="Times New Roman" panose="02020603050405020304" pitchFamily="18" charset="0"/>
              </a:rPr>
              <a:t>informal organization </a:t>
            </a:r>
            <a:r>
              <a:rPr lang="en-US" b="0" i="0" u="none" strike="noStrike" baseline="0" dirty="0">
                <a:latin typeface="Times New Roman" panose="02020603050405020304" pitchFamily="18" charset="0"/>
              </a:rPr>
              <a:t>as a factor that supports added compliance and cooperation within firms.</a:t>
            </a:r>
          </a:p>
          <a:p>
            <a:pPr algn="l"/>
            <a:r>
              <a:rPr lang="en-US" dirty="0">
                <a:latin typeface="Times New Roman" panose="02020603050405020304" pitchFamily="18" charset="0"/>
                <a:sym typeface="Wingdings" panose="05000000000000000000" pitchFamily="2" charset="2"/>
              </a:rPr>
              <a:t>	- Implication: to include more c</a:t>
            </a:r>
            <a:r>
              <a:rPr lang="en-US" b="0" i="0" u="none" strike="noStrike" baseline="0" dirty="0">
                <a:latin typeface="Times New Roman" panose="02020603050405020304" pitchFamily="18" charset="0"/>
              </a:rPr>
              <a:t>ognitive specialization.</a:t>
            </a:r>
          </a:p>
        </p:txBody>
      </p:sp>
    </p:spTree>
    <p:extLst>
      <p:ext uri="{BB962C8B-B14F-4D97-AF65-F5344CB8AC3E}">
        <p14:creationId xmlns:p14="http://schemas.microsoft.com/office/powerpoint/2010/main" val="35387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594DD8E-D091-40AA-BFD6-2904CEE05E00}"/>
              </a:ext>
            </a:extLst>
          </p:cNvPr>
          <p:cNvSpPr txBox="1"/>
          <p:nvPr/>
        </p:nvSpPr>
        <p:spPr>
          <a:xfrm>
            <a:off x="696686" y="197346"/>
            <a:ext cx="11495314" cy="523220"/>
          </a:xfrm>
          <a:prstGeom prst="rect">
            <a:avLst/>
          </a:prstGeom>
          <a:noFill/>
        </p:spPr>
        <p:txBody>
          <a:bodyPr wrap="square">
            <a:spAutoFit/>
          </a:bodyPr>
          <a:lstStyle/>
          <a:p>
            <a:pPr algn="ctr"/>
            <a:r>
              <a:rPr lang="en-US" sz="2800" b="1" dirty="0">
                <a:latin typeface="Times New Roman" panose="02020603050405020304" pitchFamily="18" charset="0"/>
                <a:cs typeface="Times New Roman" panose="02020603050405020304" pitchFamily="18" charset="0"/>
              </a:rPr>
              <a:t>Constructive critiques and research opportunities</a:t>
            </a:r>
            <a:endParaRPr lang="en-US" sz="2800" b="1" dirty="0"/>
          </a:p>
        </p:txBody>
      </p:sp>
      <p:sp>
        <p:nvSpPr>
          <p:cNvPr id="7" name="TextBox 6">
            <a:extLst>
              <a:ext uri="{FF2B5EF4-FFF2-40B4-BE49-F238E27FC236}">
                <a16:creationId xmlns:a16="http://schemas.microsoft.com/office/drawing/2014/main" id="{E135B49F-213A-4D99-8159-98C5ED6020F1}"/>
              </a:ext>
            </a:extLst>
          </p:cNvPr>
          <p:cNvSpPr txBox="1"/>
          <p:nvPr/>
        </p:nvSpPr>
        <p:spPr>
          <a:xfrm>
            <a:off x="1130300" y="1074509"/>
            <a:ext cx="10783026" cy="5247590"/>
          </a:xfrm>
          <a:prstGeom prst="rect">
            <a:avLst/>
          </a:prstGeom>
          <a:noFill/>
        </p:spPr>
        <p:txBody>
          <a:bodyPr wrap="square">
            <a:spAutoFit/>
          </a:bodyPr>
          <a:lstStyle/>
          <a:p>
            <a:r>
              <a:rPr lang="en-US" sz="2000" b="1" dirty="0">
                <a:latin typeface="Times New Roman" panose="02020603050405020304" pitchFamily="18" charset="0"/>
                <a:cs typeface="Times New Roman" panose="02020603050405020304" pitchFamily="18" charset="0"/>
              </a:rPr>
              <a:t>Beyond Piecemeal</a:t>
            </a:r>
          </a:p>
          <a:p>
            <a:pPr marL="914400" lvl="1" indent="-514350">
              <a:spcBef>
                <a:spcPts val="600"/>
              </a:spcBef>
            </a:pPr>
            <a:r>
              <a:rPr lang="en-US" sz="2000" dirty="0">
                <a:solidFill>
                  <a:schemeClr val="tx1"/>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Incorporate technological non-separability.</a:t>
            </a:r>
          </a:p>
          <a:p>
            <a:pPr marL="914400" lvl="1" indent="-514350"/>
            <a:r>
              <a:rPr lang="en-US" sz="2000" dirty="0">
                <a:solidFill>
                  <a:schemeClr val="tx1"/>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interaction effects of different transactions.</a:t>
            </a:r>
          </a:p>
          <a:p>
            <a:pPr marL="914400" lvl="1" indent="-514350"/>
            <a:r>
              <a:rPr lang="en-US" sz="2000" dirty="0">
                <a:solidFill>
                  <a:schemeClr val="tx1"/>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firm in its entirety is different from and larger than the sum of parts.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914400" lvl="1" indent="-514350"/>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Beyond generic governance: strategy</a:t>
            </a:r>
          </a:p>
          <a:p>
            <a:pPr algn="l">
              <a:spcBef>
                <a:spcPts val="600"/>
              </a:spcBef>
            </a:pPr>
            <a:r>
              <a:rPr lang="en-US" sz="2000" dirty="0">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T</a:t>
            </a:r>
            <a:r>
              <a:rPr lang="en-US" sz="2000" b="0" i="0" u="none" strike="noStrike" baseline="0" dirty="0">
                <a:latin typeface="Times New Roman" panose="02020603050405020304" pitchFamily="18" charset="0"/>
              </a:rPr>
              <a:t>ransaction cost economics informs the </a:t>
            </a:r>
            <a:r>
              <a:rPr lang="en-US" sz="2000" b="0" i="1" u="none" strike="noStrike" baseline="0" dirty="0">
                <a:latin typeface="Times New Roman" panose="02020603050405020304" pitchFamily="18" charset="0"/>
              </a:rPr>
              <a:t>generic </a:t>
            </a:r>
            <a:r>
              <a:rPr lang="en-US" sz="2000" b="0" i="0" u="none" strike="noStrike" baseline="0" dirty="0">
                <a:latin typeface="Times New Roman" panose="02020603050405020304" pitchFamily="18" charset="0"/>
              </a:rPr>
              <a:t>decision to make-or-buy while competence 	</a:t>
            </a:r>
          </a:p>
          <a:p>
            <a:pPr algn="l"/>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brings in </a:t>
            </a:r>
            <a:r>
              <a:rPr lang="en-US" sz="2000" b="0" i="1" u="none" strike="noStrike" baseline="0" dirty="0">
                <a:latin typeface="Times New Roman" panose="02020603050405020304" pitchFamily="18" charset="0"/>
              </a:rPr>
              <a:t>particulars</a:t>
            </a:r>
            <a:r>
              <a:rPr lang="en-US" sz="2000" b="0" i="0" u="none" strike="noStrike" baseline="0" dirty="0">
                <a:latin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400050" lvl="1"/>
            <a:r>
              <a:rPr lang="en-US" sz="2000" dirty="0">
                <a:solidFill>
                  <a:schemeClr val="tx1"/>
                </a:solidFill>
                <a:latin typeface="Times New Roman" panose="02020603050405020304" pitchFamily="18" charset="0"/>
                <a:cs typeface="Times New Roman" panose="02020603050405020304" pitchFamily="18" charset="0"/>
              </a:rPr>
              <a:t>	• Introduce firm heterogeneity</a:t>
            </a:r>
            <a:r>
              <a:rPr lang="en-US" sz="2000" dirty="0">
                <a:latin typeface="Times New Roman" panose="02020603050405020304" pitchFamily="18" charset="0"/>
                <a:cs typeface="Times New Roman" panose="02020603050405020304" pitchFamily="18" charset="0"/>
              </a:rPr>
              <a:t> and industry structure (core competence, market niches, and rivalry).</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400050" lvl="1"/>
            <a:endParaRPr lang="en-US" sz="2000" dirty="0">
              <a:latin typeface="Times New Roman" panose="02020603050405020304" pitchFamily="18" charset="0"/>
              <a:cs typeface="Times New Roman" panose="02020603050405020304" pitchFamily="18" charset="0"/>
            </a:endParaRPr>
          </a:p>
          <a:p>
            <a:pPr algn="l"/>
            <a:r>
              <a:rPr lang="en-US" sz="2000" b="1" dirty="0">
                <a:latin typeface="Times New Roman" panose="02020603050405020304" pitchFamily="18" charset="0"/>
                <a:cs typeface="Times New Roman" panose="02020603050405020304" pitchFamily="18" charset="0"/>
              </a:rPr>
              <a:t>Learning </a:t>
            </a:r>
            <a:r>
              <a:rPr lang="en-US" sz="2000" dirty="0">
                <a:latin typeface="Times New Roman" panose="02020603050405020304" pitchFamily="18" charset="0"/>
                <a:cs typeface="Times New Roman" panose="02020603050405020304" pitchFamily="18" charset="0"/>
              </a:rPr>
              <a:t>under</a:t>
            </a:r>
            <a:r>
              <a:rPr lang="en-US" sz="2000" b="1" dirty="0">
                <a:latin typeface="Times New Roman" panose="02020603050405020304" pitchFamily="18" charset="0"/>
                <a:cs typeface="Times New Roman" panose="02020603050405020304" pitchFamily="18" charset="0"/>
              </a:rPr>
              <a:t> </a:t>
            </a:r>
            <a:r>
              <a:rPr lang="en-US" sz="2000" b="0" i="0" u="none" strike="noStrike" baseline="0" dirty="0">
                <a:latin typeface="Times New Roman" panose="02020603050405020304" pitchFamily="18" charset="0"/>
              </a:rPr>
              <a:t>comparative institutional perspective</a:t>
            </a:r>
            <a:endParaRPr lang="en-US" sz="2000" b="1" dirty="0">
              <a:latin typeface="Times New Roman" panose="02020603050405020304" pitchFamily="18" charset="0"/>
              <a:cs typeface="Times New Roman" panose="02020603050405020304" pitchFamily="18" charset="0"/>
            </a:endParaRPr>
          </a:p>
          <a:p>
            <a:pPr algn="l">
              <a:spcBef>
                <a:spcPts val="600"/>
              </a:spcBef>
            </a:pPr>
            <a:r>
              <a:rPr lang="en-US" sz="2000" dirty="0">
                <a:solidFill>
                  <a:schemeClr val="tx1"/>
                </a:solidFill>
                <a:latin typeface="Times New Roman" panose="02020603050405020304" pitchFamily="18" charset="0"/>
                <a:cs typeface="Times New Roman" panose="02020603050405020304" pitchFamily="18" charset="0"/>
              </a:rPr>
              <a:t>	• </a:t>
            </a:r>
            <a:r>
              <a:rPr lang="en-US" sz="2000" b="1" dirty="0">
                <a:latin typeface="Times New Roman" panose="02020603050405020304" pitchFamily="18" charset="0"/>
                <a:cs typeface="Times New Roman" panose="02020603050405020304" pitchFamily="18" charset="0"/>
              </a:rPr>
              <a:t>Learning through experience</a:t>
            </a:r>
            <a:r>
              <a:rPr lang="en-US" sz="2000" dirty="0">
                <a:latin typeface="Times New Roman" panose="02020603050405020304" pitchFamily="18" charset="0"/>
                <a:cs typeface="Times New Roman" panose="02020603050405020304" pitchFamily="18" charset="0"/>
              </a:rPr>
              <a:t>: between the foresight and myopic tendencies (</a:t>
            </a:r>
            <a:r>
              <a:rPr lang="en-US" sz="2000" b="0" i="0" u="none" strike="noStrike" baseline="0" dirty="0">
                <a:latin typeface="Times New Roman" panose="02020603050405020304" pitchFamily="18" charset="0"/>
              </a:rPr>
              <a:t>ignore the long 	run, ignore the larger picture, and</a:t>
            </a: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overlook failures</a:t>
            </a:r>
            <a:r>
              <a:rPr lang="en-US" sz="2000" dirty="0">
                <a:latin typeface="Times New Roman" panose="02020603050405020304" pitchFamily="18" charset="0"/>
                <a:cs typeface="Times New Roman" panose="02020603050405020304" pitchFamily="18" charset="0"/>
              </a:rPr>
              <a:t>).</a:t>
            </a:r>
          </a:p>
          <a:p>
            <a:pPr algn="l"/>
            <a:r>
              <a:rPr lang="en-US" sz="2000" dirty="0">
                <a:solidFill>
                  <a:schemeClr val="tx1"/>
                </a:solidFill>
                <a:latin typeface="Times New Roman" panose="02020603050405020304" pitchFamily="18" charset="0"/>
                <a:cs typeface="Times New Roman" panose="02020603050405020304" pitchFamily="18" charset="0"/>
              </a:rPr>
              <a:t>	• </a:t>
            </a:r>
            <a:r>
              <a:rPr lang="en-US" sz="2000" b="1" dirty="0">
                <a:solidFill>
                  <a:schemeClr val="tx1"/>
                </a:solidFill>
                <a:latin typeface="Times New Roman" panose="02020603050405020304" pitchFamily="18" charset="0"/>
                <a:cs typeface="Times New Roman" panose="02020603050405020304" pitchFamily="18" charset="0"/>
              </a:rPr>
              <a:t>Learn</a:t>
            </a:r>
            <a:r>
              <a:rPr lang="en-US" sz="2000" dirty="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to</a:t>
            </a:r>
            <a:r>
              <a:rPr lang="en-US" sz="2000" dirty="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c</a:t>
            </a:r>
            <a:r>
              <a:rPr lang="en-US" sz="2000" b="1" dirty="0">
                <a:latin typeface="Times New Roman" panose="02020603050405020304" pitchFamily="18" charset="0"/>
                <a:cs typeface="Times New Roman" panose="02020603050405020304" pitchFamily="18" charset="0"/>
              </a:rPr>
              <a:t>ontract </a:t>
            </a:r>
            <a:r>
              <a:rPr lang="en-US" sz="2000" b="1" dirty="0">
                <a:latin typeface="Times New Roman" panose="02020603050405020304" pitchFamily="18" charset="0"/>
                <a:cs typeface="Times New Roman" panose="02020603050405020304" pitchFamily="18" charset="0"/>
                <a:sym typeface="Wingdings" panose="05000000000000000000" pitchFamily="2" charset="2"/>
              </a:rPr>
              <a:t></a:t>
            </a:r>
            <a:r>
              <a:rPr lang="en-US" sz="2000" b="0" i="0" u="none" strike="noStrike" baseline="0" dirty="0">
                <a:latin typeface="Times New Roman" panose="02020603050405020304" pitchFamily="18" charset="0"/>
              </a:rPr>
              <a:t> learning influences the intertemporal governance choice calculus.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065190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{C288BE24-861F-433C-892D-D0369AB98E79}tf10001105</Template>
  <TotalTime>532</TotalTime>
  <Words>1149</Words>
  <Application>Microsoft Office PowerPoint</Application>
  <PresentationFormat>Widescreen</PresentationFormat>
  <Paragraphs>115</Paragraphs>
  <Slides>11</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Franklin Gothic Book</vt:lpstr>
      <vt:lpstr>Times New Roman</vt:lpstr>
      <vt:lpstr>Wingdings</vt:lpstr>
      <vt:lpstr>Crop</vt:lpstr>
      <vt:lpstr>Strategy Research:                                                        Governance and Competence Perspectives</vt:lpstr>
      <vt:lpstr>The objectives of this article</vt:lpstr>
      <vt:lpstr>PowerPoint Presentation</vt:lpstr>
      <vt:lpstr>Comparison between governance and competence perspectives </vt:lpstr>
      <vt:lpstr>PowerPoint Presentation</vt:lpstr>
      <vt:lpstr>PowerPoint Presentation</vt:lpstr>
      <vt:lpstr>PowerPoint Presentation</vt:lpstr>
      <vt:lpstr>Answers to “mistaken critiques”/challenges of TCE</vt:lpstr>
      <vt:lpstr>PowerPoint Presentation</vt:lpstr>
      <vt:lpstr>Questions:</vt:lpstr>
      <vt:lpstr>Simple contracting scheme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wang xin</dc:creator>
  <cp:lastModifiedBy>Mahoney, Joseph T</cp:lastModifiedBy>
  <cp:revision>36</cp:revision>
  <dcterms:created xsi:type="dcterms:W3CDTF">2021-02-01T00:29:39Z</dcterms:created>
  <dcterms:modified xsi:type="dcterms:W3CDTF">2023-01-23T18:47:18Z</dcterms:modified>
</cp:coreProperties>
</file>